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79" r:id="rId3"/>
    <p:sldId id="266" r:id="rId4"/>
    <p:sldId id="299" r:id="rId5"/>
    <p:sldId id="300" r:id="rId6"/>
    <p:sldId id="301" r:id="rId7"/>
    <p:sldId id="276" r:id="rId8"/>
    <p:sldId id="302" r:id="rId9"/>
    <p:sldId id="287" r:id="rId10"/>
    <p:sldId id="304" r:id="rId11"/>
    <p:sldId id="303" r:id="rId12"/>
    <p:sldId id="305" r:id="rId13"/>
    <p:sldId id="285" r:id="rId14"/>
    <p:sldId id="290" r:id="rId15"/>
    <p:sldId id="291" r:id="rId16"/>
    <p:sldId id="292" r:id="rId17"/>
    <p:sldId id="306" r:id="rId18"/>
    <p:sldId id="307" r:id="rId19"/>
    <p:sldId id="294" r:id="rId20"/>
    <p:sldId id="295" r:id="rId21"/>
    <p:sldId id="289" r:id="rId22"/>
    <p:sldId id="308" r:id="rId23"/>
    <p:sldId id="309" r:id="rId24"/>
    <p:sldId id="310" r:id="rId25"/>
    <p:sldId id="311" r:id="rId26"/>
    <p:sldId id="312" r:id="rId27"/>
    <p:sldId id="314" r:id="rId28"/>
    <p:sldId id="316" r:id="rId29"/>
    <p:sldId id="318" r:id="rId30"/>
    <p:sldId id="317"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8"/>
    <p:restoredTop sz="94721"/>
  </p:normalViewPr>
  <p:slideViewPr>
    <p:cSldViewPr snapToGrid="0">
      <p:cViewPr>
        <p:scale>
          <a:sx n="122" d="100"/>
          <a:sy n="122" d="100"/>
        </p:scale>
        <p:origin x="22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2D663-5C33-F143-9FBD-7B6C7CC51790}" type="datetimeFigureOut">
              <a:rPr lang="en-US" smtClean="0"/>
              <a:t>3/30/25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F9B1C3-0E40-5849-B203-4300A18077D5}" type="slidenum">
              <a:rPr lang="en-US" smtClean="0"/>
              <a:t>‹#›</a:t>
            </a:fld>
            <a:endParaRPr lang="en-US"/>
          </a:p>
        </p:txBody>
      </p:sp>
    </p:spTree>
    <p:extLst>
      <p:ext uri="{BB962C8B-B14F-4D97-AF65-F5344CB8AC3E}">
        <p14:creationId xmlns:p14="http://schemas.microsoft.com/office/powerpoint/2010/main" val="3752189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4495FE-F0A4-794A-A768-DCE838C05ADE}" type="slidenum">
              <a:rPr lang="en-US" smtClean="0"/>
              <a:t>1</a:t>
            </a:fld>
            <a:endParaRPr lang="en-US"/>
          </a:p>
        </p:txBody>
      </p:sp>
    </p:spTree>
    <p:extLst>
      <p:ext uri="{BB962C8B-B14F-4D97-AF65-F5344CB8AC3E}">
        <p14:creationId xmlns:p14="http://schemas.microsoft.com/office/powerpoint/2010/main" val="1948299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747D2-4DC2-550F-83E1-C12E9220A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45EDAD-6E52-34DA-1C52-0E26CD6881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4CA12C-20C7-6149-EAFE-F779265504B6}"/>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1A162AD2-057B-66B4-8402-F2D513A0A95A}"/>
              </a:ext>
            </a:extLst>
          </p:cNvPr>
          <p:cNvSpPr>
            <a:spLocks noGrp="1"/>
          </p:cNvSpPr>
          <p:nvPr>
            <p:ph type="sldNum" sz="quarter" idx="5"/>
          </p:nvPr>
        </p:nvSpPr>
        <p:spPr/>
        <p:txBody>
          <a:bodyPr/>
          <a:lstStyle/>
          <a:p>
            <a:fld id="{6B4495FE-F0A4-794A-A768-DCE838C05ADE}" type="slidenum">
              <a:rPr lang="en-US" smtClean="0"/>
              <a:t>12</a:t>
            </a:fld>
            <a:endParaRPr lang="en-US"/>
          </a:p>
        </p:txBody>
      </p:sp>
    </p:spTree>
    <p:extLst>
      <p:ext uri="{BB962C8B-B14F-4D97-AF65-F5344CB8AC3E}">
        <p14:creationId xmlns:p14="http://schemas.microsoft.com/office/powerpoint/2010/main" val="3723731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A6CBB-8EE7-13F2-953F-CAB871D19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42F64-9F12-9BEE-FC61-6986974AC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FBD6FE-138C-8AF8-966D-3156ED821711}"/>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1215698A-557E-8324-D2D2-AB4F81574ABB}"/>
              </a:ext>
            </a:extLst>
          </p:cNvPr>
          <p:cNvSpPr>
            <a:spLocks noGrp="1"/>
          </p:cNvSpPr>
          <p:nvPr>
            <p:ph type="sldNum" sz="quarter" idx="5"/>
          </p:nvPr>
        </p:nvSpPr>
        <p:spPr/>
        <p:txBody>
          <a:bodyPr/>
          <a:lstStyle/>
          <a:p>
            <a:fld id="{6B4495FE-F0A4-794A-A768-DCE838C05ADE}" type="slidenum">
              <a:rPr lang="en-US" smtClean="0"/>
              <a:t>13</a:t>
            </a:fld>
            <a:endParaRPr lang="en-US"/>
          </a:p>
        </p:txBody>
      </p:sp>
    </p:spTree>
    <p:extLst>
      <p:ext uri="{BB962C8B-B14F-4D97-AF65-F5344CB8AC3E}">
        <p14:creationId xmlns:p14="http://schemas.microsoft.com/office/powerpoint/2010/main" val="1751568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11FB6-8E16-A3BB-F2E3-4145BDAE7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C4205-E4B8-D6A7-18FE-38A9EC546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5E452-97AB-E461-FE59-9CDE13CD21A5}"/>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94BB223F-390D-AA5A-639D-1E1AC1FFC289}"/>
              </a:ext>
            </a:extLst>
          </p:cNvPr>
          <p:cNvSpPr>
            <a:spLocks noGrp="1"/>
          </p:cNvSpPr>
          <p:nvPr>
            <p:ph type="sldNum" sz="quarter" idx="5"/>
          </p:nvPr>
        </p:nvSpPr>
        <p:spPr/>
        <p:txBody>
          <a:bodyPr/>
          <a:lstStyle/>
          <a:p>
            <a:fld id="{6B4495FE-F0A4-794A-A768-DCE838C05ADE}" type="slidenum">
              <a:rPr lang="en-US" smtClean="0"/>
              <a:t>14</a:t>
            </a:fld>
            <a:endParaRPr lang="en-US"/>
          </a:p>
        </p:txBody>
      </p:sp>
    </p:spTree>
    <p:extLst>
      <p:ext uri="{BB962C8B-B14F-4D97-AF65-F5344CB8AC3E}">
        <p14:creationId xmlns:p14="http://schemas.microsoft.com/office/powerpoint/2010/main" val="18737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70A96-B8DA-B8F5-E1B5-67F7CE8CD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B89726-2753-5A39-8FFA-A651D1EE0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F843E-C210-2F78-4D43-8DC3CB3F11CA}"/>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D48FA0A2-9E85-BA42-CBC3-3EE2539914B3}"/>
              </a:ext>
            </a:extLst>
          </p:cNvPr>
          <p:cNvSpPr>
            <a:spLocks noGrp="1"/>
          </p:cNvSpPr>
          <p:nvPr>
            <p:ph type="sldNum" sz="quarter" idx="5"/>
          </p:nvPr>
        </p:nvSpPr>
        <p:spPr/>
        <p:txBody>
          <a:bodyPr/>
          <a:lstStyle/>
          <a:p>
            <a:fld id="{6B4495FE-F0A4-794A-A768-DCE838C05ADE}" type="slidenum">
              <a:rPr lang="en-US" smtClean="0"/>
              <a:t>15</a:t>
            </a:fld>
            <a:endParaRPr lang="en-US"/>
          </a:p>
        </p:txBody>
      </p:sp>
    </p:spTree>
    <p:extLst>
      <p:ext uri="{BB962C8B-B14F-4D97-AF65-F5344CB8AC3E}">
        <p14:creationId xmlns:p14="http://schemas.microsoft.com/office/powerpoint/2010/main" val="424546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F7978-6BB9-12CA-A927-75B7C69A31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C3C5EE-05FC-5D7C-4473-D6F5795390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E81C3-3355-A31D-1CD7-72666901A729}"/>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ED6A08DD-758C-B0BC-2182-A0C90CB7412C}"/>
              </a:ext>
            </a:extLst>
          </p:cNvPr>
          <p:cNvSpPr>
            <a:spLocks noGrp="1"/>
          </p:cNvSpPr>
          <p:nvPr>
            <p:ph type="sldNum" sz="quarter" idx="5"/>
          </p:nvPr>
        </p:nvSpPr>
        <p:spPr/>
        <p:txBody>
          <a:bodyPr/>
          <a:lstStyle/>
          <a:p>
            <a:fld id="{6B4495FE-F0A4-794A-A768-DCE838C05ADE}" type="slidenum">
              <a:rPr lang="en-US" smtClean="0"/>
              <a:t>16</a:t>
            </a:fld>
            <a:endParaRPr lang="en-US"/>
          </a:p>
        </p:txBody>
      </p:sp>
    </p:spTree>
    <p:extLst>
      <p:ext uri="{BB962C8B-B14F-4D97-AF65-F5344CB8AC3E}">
        <p14:creationId xmlns:p14="http://schemas.microsoft.com/office/powerpoint/2010/main" val="4125800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A0DB3-E300-F523-F124-7874F9EEC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52F33-5813-4018-AB88-66E6199A4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70A36-AC2F-1A81-84B7-7043223D699B}"/>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47093CE5-CE36-847D-C869-A00253FD3076}"/>
              </a:ext>
            </a:extLst>
          </p:cNvPr>
          <p:cNvSpPr>
            <a:spLocks noGrp="1"/>
          </p:cNvSpPr>
          <p:nvPr>
            <p:ph type="sldNum" sz="quarter" idx="5"/>
          </p:nvPr>
        </p:nvSpPr>
        <p:spPr/>
        <p:txBody>
          <a:bodyPr/>
          <a:lstStyle/>
          <a:p>
            <a:fld id="{6B4495FE-F0A4-794A-A768-DCE838C05ADE}" type="slidenum">
              <a:rPr lang="en-US" smtClean="0"/>
              <a:t>17</a:t>
            </a:fld>
            <a:endParaRPr lang="en-US"/>
          </a:p>
        </p:txBody>
      </p:sp>
    </p:spTree>
    <p:extLst>
      <p:ext uri="{BB962C8B-B14F-4D97-AF65-F5344CB8AC3E}">
        <p14:creationId xmlns:p14="http://schemas.microsoft.com/office/powerpoint/2010/main" val="3927189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BCF9E-BDCE-71CC-E702-9B9F8EC0F7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48CAE-6F78-7573-7FBA-23588C20A0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645B7-83AD-A7A7-BF5C-7059E5D3E5EE}"/>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9DE88624-DD68-C003-7C16-5D5EE7C06C1B}"/>
              </a:ext>
            </a:extLst>
          </p:cNvPr>
          <p:cNvSpPr>
            <a:spLocks noGrp="1"/>
          </p:cNvSpPr>
          <p:nvPr>
            <p:ph type="sldNum" sz="quarter" idx="5"/>
          </p:nvPr>
        </p:nvSpPr>
        <p:spPr/>
        <p:txBody>
          <a:bodyPr/>
          <a:lstStyle/>
          <a:p>
            <a:fld id="{6B4495FE-F0A4-794A-A768-DCE838C05ADE}" type="slidenum">
              <a:rPr lang="en-US" smtClean="0"/>
              <a:t>18</a:t>
            </a:fld>
            <a:endParaRPr lang="en-US"/>
          </a:p>
        </p:txBody>
      </p:sp>
    </p:spTree>
    <p:extLst>
      <p:ext uri="{BB962C8B-B14F-4D97-AF65-F5344CB8AC3E}">
        <p14:creationId xmlns:p14="http://schemas.microsoft.com/office/powerpoint/2010/main" val="1707770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2CDE-E8C3-8F12-4690-D6B043F51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B059A-EAB7-9D0A-E487-A97744CBDA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9E14F-130B-08B3-FA98-633A04C25D30}"/>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33FA5DCA-0DBD-AC03-EBE6-593DA4D61CA9}"/>
              </a:ext>
            </a:extLst>
          </p:cNvPr>
          <p:cNvSpPr>
            <a:spLocks noGrp="1"/>
          </p:cNvSpPr>
          <p:nvPr>
            <p:ph type="sldNum" sz="quarter" idx="5"/>
          </p:nvPr>
        </p:nvSpPr>
        <p:spPr/>
        <p:txBody>
          <a:bodyPr/>
          <a:lstStyle/>
          <a:p>
            <a:fld id="{6B4495FE-F0A4-794A-A768-DCE838C05ADE}" type="slidenum">
              <a:rPr lang="en-US" smtClean="0"/>
              <a:t>19</a:t>
            </a:fld>
            <a:endParaRPr lang="en-US"/>
          </a:p>
        </p:txBody>
      </p:sp>
    </p:spTree>
    <p:extLst>
      <p:ext uri="{BB962C8B-B14F-4D97-AF65-F5344CB8AC3E}">
        <p14:creationId xmlns:p14="http://schemas.microsoft.com/office/powerpoint/2010/main" val="1705320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73D9B-1375-ACD3-6A33-FA4C3B816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AADDC1-0F1C-48C5-47AF-96F0AECB2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B1E69-278C-8C04-B250-F97899C2442D}"/>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0853F109-4EBA-873F-760F-0742C9596341}"/>
              </a:ext>
            </a:extLst>
          </p:cNvPr>
          <p:cNvSpPr>
            <a:spLocks noGrp="1"/>
          </p:cNvSpPr>
          <p:nvPr>
            <p:ph type="sldNum" sz="quarter" idx="5"/>
          </p:nvPr>
        </p:nvSpPr>
        <p:spPr/>
        <p:txBody>
          <a:bodyPr/>
          <a:lstStyle/>
          <a:p>
            <a:fld id="{6B4495FE-F0A4-794A-A768-DCE838C05ADE}" type="slidenum">
              <a:rPr lang="en-US" smtClean="0"/>
              <a:t>20</a:t>
            </a:fld>
            <a:endParaRPr lang="en-US"/>
          </a:p>
        </p:txBody>
      </p:sp>
    </p:spTree>
    <p:extLst>
      <p:ext uri="{BB962C8B-B14F-4D97-AF65-F5344CB8AC3E}">
        <p14:creationId xmlns:p14="http://schemas.microsoft.com/office/powerpoint/2010/main" val="1842246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AD8B6-5184-997F-DD00-AD9AA8474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3AFC9-3DBE-1432-E1FA-8A42B39A86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C9CEC-5F53-8B8D-C50C-C8A29E6DBF57}"/>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C4F3C28B-D541-F580-798F-77BA745B3BC9}"/>
              </a:ext>
            </a:extLst>
          </p:cNvPr>
          <p:cNvSpPr>
            <a:spLocks noGrp="1"/>
          </p:cNvSpPr>
          <p:nvPr>
            <p:ph type="sldNum" sz="quarter" idx="5"/>
          </p:nvPr>
        </p:nvSpPr>
        <p:spPr/>
        <p:txBody>
          <a:bodyPr/>
          <a:lstStyle/>
          <a:p>
            <a:fld id="{6B4495FE-F0A4-794A-A768-DCE838C05ADE}" type="slidenum">
              <a:rPr lang="en-US" smtClean="0"/>
              <a:t>21</a:t>
            </a:fld>
            <a:endParaRPr lang="en-US"/>
          </a:p>
        </p:txBody>
      </p:sp>
    </p:spTree>
    <p:extLst>
      <p:ext uri="{BB962C8B-B14F-4D97-AF65-F5344CB8AC3E}">
        <p14:creationId xmlns:p14="http://schemas.microsoft.com/office/powerpoint/2010/main" val="1777162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35B18-2DA2-F585-9E80-A176B76D5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6DA4D-AEEB-963B-B3ED-525B5AC6B0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8DFE46-EC10-E377-958D-137DAFE33F0B}"/>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C3343E59-1B81-4AE1-31D2-0279C78C1FB6}"/>
              </a:ext>
            </a:extLst>
          </p:cNvPr>
          <p:cNvSpPr>
            <a:spLocks noGrp="1"/>
          </p:cNvSpPr>
          <p:nvPr>
            <p:ph type="sldNum" sz="quarter" idx="5"/>
          </p:nvPr>
        </p:nvSpPr>
        <p:spPr/>
        <p:txBody>
          <a:bodyPr/>
          <a:lstStyle/>
          <a:p>
            <a:fld id="{6B4495FE-F0A4-794A-A768-DCE838C05ADE}" type="slidenum">
              <a:rPr lang="en-US" smtClean="0"/>
              <a:t>4</a:t>
            </a:fld>
            <a:endParaRPr lang="en-US"/>
          </a:p>
        </p:txBody>
      </p:sp>
    </p:spTree>
    <p:extLst>
      <p:ext uri="{BB962C8B-B14F-4D97-AF65-F5344CB8AC3E}">
        <p14:creationId xmlns:p14="http://schemas.microsoft.com/office/powerpoint/2010/main" val="3698287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A9DCF-0B4C-28CD-A573-942083901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39A19-989C-6CF5-18FF-0F0A1876A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7192F-7B18-3D32-9102-6A097AFECDB6}"/>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3E9B93C9-5B37-B206-46EA-BD328831012D}"/>
              </a:ext>
            </a:extLst>
          </p:cNvPr>
          <p:cNvSpPr>
            <a:spLocks noGrp="1"/>
          </p:cNvSpPr>
          <p:nvPr>
            <p:ph type="sldNum" sz="quarter" idx="5"/>
          </p:nvPr>
        </p:nvSpPr>
        <p:spPr/>
        <p:txBody>
          <a:bodyPr/>
          <a:lstStyle/>
          <a:p>
            <a:fld id="{6B4495FE-F0A4-794A-A768-DCE838C05ADE}" type="slidenum">
              <a:rPr lang="en-US" smtClean="0"/>
              <a:t>22</a:t>
            </a:fld>
            <a:endParaRPr lang="en-US"/>
          </a:p>
        </p:txBody>
      </p:sp>
    </p:spTree>
    <p:extLst>
      <p:ext uri="{BB962C8B-B14F-4D97-AF65-F5344CB8AC3E}">
        <p14:creationId xmlns:p14="http://schemas.microsoft.com/office/powerpoint/2010/main" val="1333747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B018B-F9A9-845E-271C-12E96F22D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4B479-D11F-0B84-B545-E3A2F7D127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F6A994-9DC8-1EF4-41EF-6C647D28E0CA}"/>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5CD96488-5E84-2BE0-6B25-5F5F6AEFAC65}"/>
              </a:ext>
            </a:extLst>
          </p:cNvPr>
          <p:cNvSpPr>
            <a:spLocks noGrp="1"/>
          </p:cNvSpPr>
          <p:nvPr>
            <p:ph type="sldNum" sz="quarter" idx="5"/>
          </p:nvPr>
        </p:nvSpPr>
        <p:spPr/>
        <p:txBody>
          <a:bodyPr/>
          <a:lstStyle/>
          <a:p>
            <a:fld id="{6B4495FE-F0A4-794A-A768-DCE838C05ADE}" type="slidenum">
              <a:rPr lang="en-US" smtClean="0"/>
              <a:t>23</a:t>
            </a:fld>
            <a:endParaRPr lang="en-US"/>
          </a:p>
        </p:txBody>
      </p:sp>
    </p:spTree>
    <p:extLst>
      <p:ext uri="{BB962C8B-B14F-4D97-AF65-F5344CB8AC3E}">
        <p14:creationId xmlns:p14="http://schemas.microsoft.com/office/powerpoint/2010/main" val="1292918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F376E-8587-6972-1972-09C57418A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61B6AD-4BD6-9072-CF35-49A195674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17E6A-DD1E-EF84-E208-DED1DE6C3DFA}"/>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93A90777-0D4D-0EC8-6AF6-544F3072F7D2}"/>
              </a:ext>
            </a:extLst>
          </p:cNvPr>
          <p:cNvSpPr>
            <a:spLocks noGrp="1"/>
          </p:cNvSpPr>
          <p:nvPr>
            <p:ph type="sldNum" sz="quarter" idx="5"/>
          </p:nvPr>
        </p:nvSpPr>
        <p:spPr/>
        <p:txBody>
          <a:bodyPr/>
          <a:lstStyle/>
          <a:p>
            <a:fld id="{6B4495FE-F0A4-794A-A768-DCE838C05ADE}" type="slidenum">
              <a:rPr lang="en-US" smtClean="0"/>
              <a:t>24</a:t>
            </a:fld>
            <a:endParaRPr lang="en-US"/>
          </a:p>
        </p:txBody>
      </p:sp>
    </p:spTree>
    <p:extLst>
      <p:ext uri="{BB962C8B-B14F-4D97-AF65-F5344CB8AC3E}">
        <p14:creationId xmlns:p14="http://schemas.microsoft.com/office/powerpoint/2010/main" val="958460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1AAF5-6CA8-363A-7F2F-FCA14BB1DE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DE80D-52DD-81E2-F200-CB8F5170E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480CA-56D9-5210-8509-448E974F6721}"/>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0540102A-7E0B-F39F-87F9-D6E114DBCF06}"/>
              </a:ext>
            </a:extLst>
          </p:cNvPr>
          <p:cNvSpPr>
            <a:spLocks noGrp="1"/>
          </p:cNvSpPr>
          <p:nvPr>
            <p:ph type="sldNum" sz="quarter" idx="5"/>
          </p:nvPr>
        </p:nvSpPr>
        <p:spPr/>
        <p:txBody>
          <a:bodyPr/>
          <a:lstStyle/>
          <a:p>
            <a:fld id="{6B4495FE-F0A4-794A-A768-DCE838C05ADE}" type="slidenum">
              <a:rPr lang="en-US" smtClean="0"/>
              <a:t>25</a:t>
            </a:fld>
            <a:endParaRPr lang="en-US"/>
          </a:p>
        </p:txBody>
      </p:sp>
    </p:spTree>
    <p:extLst>
      <p:ext uri="{BB962C8B-B14F-4D97-AF65-F5344CB8AC3E}">
        <p14:creationId xmlns:p14="http://schemas.microsoft.com/office/powerpoint/2010/main" val="3812893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EABD4-2E23-2734-E385-503C1FF9DA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97D43-6258-D67A-8182-A3A85D0CA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BADE18-FA6B-49B9-1828-B70D1A1F0680}"/>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450FB453-E403-DA81-4C37-A40D98EA1386}"/>
              </a:ext>
            </a:extLst>
          </p:cNvPr>
          <p:cNvSpPr>
            <a:spLocks noGrp="1"/>
          </p:cNvSpPr>
          <p:nvPr>
            <p:ph type="sldNum" sz="quarter" idx="5"/>
          </p:nvPr>
        </p:nvSpPr>
        <p:spPr/>
        <p:txBody>
          <a:bodyPr/>
          <a:lstStyle/>
          <a:p>
            <a:fld id="{6B4495FE-F0A4-794A-A768-DCE838C05ADE}" type="slidenum">
              <a:rPr lang="en-US" smtClean="0"/>
              <a:t>26</a:t>
            </a:fld>
            <a:endParaRPr lang="en-US"/>
          </a:p>
        </p:txBody>
      </p:sp>
    </p:spTree>
    <p:extLst>
      <p:ext uri="{BB962C8B-B14F-4D97-AF65-F5344CB8AC3E}">
        <p14:creationId xmlns:p14="http://schemas.microsoft.com/office/powerpoint/2010/main" val="799740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99DAA-C07A-E1D6-F5B6-5D40EA2F54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ACC14-05E9-C1ED-632A-BC314F4E0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519722-55CA-4FA1-9327-8719486D11AB}"/>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03398AA0-360A-50DA-BCB4-D47339431ED9}"/>
              </a:ext>
            </a:extLst>
          </p:cNvPr>
          <p:cNvSpPr>
            <a:spLocks noGrp="1"/>
          </p:cNvSpPr>
          <p:nvPr>
            <p:ph type="sldNum" sz="quarter" idx="5"/>
          </p:nvPr>
        </p:nvSpPr>
        <p:spPr/>
        <p:txBody>
          <a:bodyPr/>
          <a:lstStyle/>
          <a:p>
            <a:fld id="{6B4495FE-F0A4-794A-A768-DCE838C05ADE}" type="slidenum">
              <a:rPr lang="en-US" smtClean="0"/>
              <a:t>27</a:t>
            </a:fld>
            <a:endParaRPr lang="en-US"/>
          </a:p>
        </p:txBody>
      </p:sp>
    </p:spTree>
    <p:extLst>
      <p:ext uri="{BB962C8B-B14F-4D97-AF65-F5344CB8AC3E}">
        <p14:creationId xmlns:p14="http://schemas.microsoft.com/office/powerpoint/2010/main" val="2569881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AD92B-AA9A-B690-42FD-2309F8A501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533F0-4A08-1DFD-5D4B-F825009F2C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CF93B-8BA9-8763-1F90-B82FB0D8DF53}"/>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FBA4B40D-0E11-404B-C345-FD236FBA3568}"/>
              </a:ext>
            </a:extLst>
          </p:cNvPr>
          <p:cNvSpPr>
            <a:spLocks noGrp="1"/>
          </p:cNvSpPr>
          <p:nvPr>
            <p:ph type="sldNum" sz="quarter" idx="5"/>
          </p:nvPr>
        </p:nvSpPr>
        <p:spPr/>
        <p:txBody>
          <a:bodyPr/>
          <a:lstStyle/>
          <a:p>
            <a:fld id="{6B4495FE-F0A4-794A-A768-DCE838C05ADE}" type="slidenum">
              <a:rPr lang="en-US" smtClean="0"/>
              <a:t>28</a:t>
            </a:fld>
            <a:endParaRPr lang="en-US"/>
          </a:p>
        </p:txBody>
      </p:sp>
    </p:spTree>
    <p:extLst>
      <p:ext uri="{BB962C8B-B14F-4D97-AF65-F5344CB8AC3E}">
        <p14:creationId xmlns:p14="http://schemas.microsoft.com/office/powerpoint/2010/main" val="1232844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AC8F2-2B0A-2A98-B8F9-8E3928818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2B6A3-B1F5-F626-DD00-139B5F3190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8C306-7C7C-74A8-C2A5-FC5844B50CFE}"/>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42211B71-7781-8E26-68DB-6A6589D2D2E5}"/>
              </a:ext>
            </a:extLst>
          </p:cNvPr>
          <p:cNvSpPr>
            <a:spLocks noGrp="1"/>
          </p:cNvSpPr>
          <p:nvPr>
            <p:ph type="sldNum" sz="quarter" idx="5"/>
          </p:nvPr>
        </p:nvSpPr>
        <p:spPr/>
        <p:txBody>
          <a:bodyPr/>
          <a:lstStyle/>
          <a:p>
            <a:fld id="{6B4495FE-F0A4-794A-A768-DCE838C05ADE}" type="slidenum">
              <a:rPr lang="en-US" smtClean="0"/>
              <a:t>29</a:t>
            </a:fld>
            <a:endParaRPr lang="en-US"/>
          </a:p>
        </p:txBody>
      </p:sp>
    </p:spTree>
    <p:extLst>
      <p:ext uri="{BB962C8B-B14F-4D97-AF65-F5344CB8AC3E}">
        <p14:creationId xmlns:p14="http://schemas.microsoft.com/office/powerpoint/2010/main" val="4051226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04E33-7B21-41F3-09E8-DB502C8E2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D54C0-93DD-6977-E416-4B93A25361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2E324-D28A-FEA5-FE33-30BAD1EAB13C}"/>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A8920ECF-FA36-D37C-0274-D83F6EFB680B}"/>
              </a:ext>
            </a:extLst>
          </p:cNvPr>
          <p:cNvSpPr>
            <a:spLocks noGrp="1"/>
          </p:cNvSpPr>
          <p:nvPr>
            <p:ph type="sldNum" sz="quarter" idx="5"/>
          </p:nvPr>
        </p:nvSpPr>
        <p:spPr/>
        <p:txBody>
          <a:bodyPr/>
          <a:lstStyle/>
          <a:p>
            <a:fld id="{6B4495FE-F0A4-794A-A768-DCE838C05ADE}" type="slidenum">
              <a:rPr lang="en-US" smtClean="0"/>
              <a:t>30</a:t>
            </a:fld>
            <a:endParaRPr lang="en-US"/>
          </a:p>
        </p:txBody>
      </p:sp>
    </p:spTree>
    <p:extLst>
      <p:ext uri="{BB962C8B-B14F-4D97-AF65-F5344CB8AC3E}">
        <p14:creationId xmlns:p14="http://schemas.microsoft.com/office/powerpoint/2010/main" val="3050042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70348-961D-E310-6443-E5A5F2B2D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1C2A0-68B9-4D50-EB3D-01C6EE3CC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33FD6-D7BC-2FA4-EC8B-A25088283604}"/>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9FE72E4C-EDCD-5899-702C-742FB02A5503}"/>
              </a:ext>
            </a:extLst>
          </p:cNvPr>
          <p:cNvSpPr>
            <a:spLocks noGrp="1"/>
          </p:cNvSpPr>
          <p:nvPr>
            <p:ph type="sldNum" sz="quarter" idx="5"/>
          </p:nvPr>
        </p:nvSpPr>
        <p:spPr/>
        <p:txBody>
          <a:bodyPr/>
          <a:lstStyle/>
          <a:p>
            <a:fld id="{6B4495FE-F0A4-794A-A768-DCE838C05ADE}" type="slidenum">
              <a:rPr lang="en-US" smtClean="0"/>
              <a:t>5</a:t>
            </a:fld>
            <a:endParaRPr lang="en-US"/>
          </a:p>
        </p:txBody>
      </p:sp>
    </p:spTree>
    <p:extLst>
      <p:ext uri="{BB962C8B-B14F-4D97-AF65-F5344CB8AC3E}">
        <p14:creationId xmlns:p14="http://schemas.microsoft.com/office/powerpoint/2010/main" val="422020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3D658-86F4-AD87-77E7-775AFE992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2E9BB3-4646-476B-C6BC-0A0D02031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06BBEC-827B-9BE7-5CC8-59F303F95D8E}"/>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37841937-946E-A47B-4C4C-6AB08AC6B81E}"/>
              </a:ext>
            </a:extLst>
          </p:cNvPr>
          <p:cNvSpPr>
            <a:spLocks noGrp="1"/>
          </p:cNvSpPr>
          <p:nvPr>
            <p:ph type="sldNum" sz="quarter" idx="5"/>
          </p:nvPr>
        </p:nvSpPr>
        <p:spPr/>
        <p:txBody>
          <a:bodyPr/>
          <a:lstStyle/>
          <a:p>
            <a:fld id="{6B4495FE-F0A4-794A-A768-DCE838C05ADE}" type="slidenum">
              <a:rPr lang="en-US" smtClean="0"/>
              <a:t>6</a:t>
            </a:fld>
            <a:endParaRPr lang="en-US"/>
          </a:p>
        </p:txBody>
      </p:sp>
    </p:spTree>
    <p:extLst>
      <p:ext uri="{BB962C8B-B14F-4D97-AF65-F5344CB8AC3E}">
        <p14:creationId xmlns:p14="http://schemas.microsoft.com/office/powerpoint/2010/main" val="337931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5FAC-A4D3-20E7-D0FB-A5B44E889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3EEF4-DC40-9DEE-B7CD-8FA3A320E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7E1C77-512B-6322-A56B-8F2620337633}"/>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BAF019F2-0765-6348-B01B-68DF8BF83FE3}"/>
              </a:ext>
            </a:extLst>
          </p:cNvPr>
          <p:cNvSpPr>
            <a:spLocks noGrp="1"/>
          </p:cNvSpPr>
          <p:nvPr>
            <p:ph type="sldNum" sz="quarter" idx="5"/>
          </p:nvPr>
        </p:nvSpPr>
        <p:spPr/>
        <p:txBody>
          <a:bodyPr/>
          <a:lstStyle/>
          <a:p>
            <a:fld id="{6B4495FE-F0A4-794A-A768-DCE838C05ADE}" type="slidenum">
              <a:rPr lang="en-US" smtClean="0"/>
              <a:t>7</a:t>
            </a:fld>
            <a:endParaRPr lang="en-US"/>
          </a:p>
        </p:txBody>
      </p:sp>
    </p:spTree>
    <p:extLst>
      <p:ext uri="{BB962C8B-B14F-4D97-AF65-F5344CB8AC3E}">
        <p14:creationId xmlns:p14="http://schemas.microsoft.com/office/powerpoint/2010/main" val="2033301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8DB3-B77B-140F-E267-501DC12D33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21EB7-1429-E82F-3D17-86D0A2687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881684-D7B0-9B4D-3FE2-132DABFBA8C1}"/>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5971726B-594D-4F0D-EDAD-4BCC724B3758}"/>
              </a:ext>
            </a:extLst>
          </p:cNvPr>
          <p:cNvSpPr>
            <a:spLocks noGrp="1"/>
          </p:cNvSpPr>
          <p:nvPr>
            <p:ph type="sldNum" sz="quarter" idx="5"/>
          </p:nvPr>
        </p:nvSpPr>
        <p:spPr/>
        <p:txBody>
          <a:bodyPr/>
          <a:lstStyle/>
          <a:p>
            <a:fld id="{6B4495FE-F0A4-794A-A768-DCE838C05ADE}" type="slidenum">
              <a:rPr lang="en-US" smtClean="0"/>
              <a:t>8</a:t>
            </a:fld>
            <a:endParaRPr lang="en-US"/>
          </a:p>
        </p:txBody>
      </p:sp>
    </p:spTree>
    <p:extLst>
      <p:ext uri="{BB962C8B-B14F-4D97-AF65-F5344CB8AC3E}">
        <p14:creationId xmlns:p14="http://schemas.microsoft.com/office/powerpoint/2010/main" val="2759907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7C706-DA52-ED66-DC73-03E8B88F6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5051F-1B4E-6020-9F43-E5A24ADB0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92307-F53C-A5FB-6AEA-E2DA9A792B47}"/>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5E6EC5A3-15CE-3178-8D4C-7804DAC83839}"/>
              </a:ext>
            </a:extLst>
          </p:cNvPr>
          <p:cNvSpPr>
            <a:spLocks noGrp="1"/>
          </p:cNvSpPr>
          <p:nvPr>
            <p:ph type="sldNum" sz="quarter" idx="5"/>
          </p:nvPr>
        </p:nvSpPr>
        <p:spPr/>
        <p:txBody>
          <a:bodyPr/>
          <a:lstStyle/>
          <a:p>
            <a:fld id="{6B4495FE-F0A4-794A-A768-DCE838C05ADE}" type="slidenum">
              <a:rPr lang="en-US" smtClean="0"/>
              <a:t>9</a:t>
            </a:fld>
            <a:endParaRPr lang="en-US"/>
          </a:p>
        </p:txBody>
      </p:sp>
    </p:spTree>
    <p:extLst>
      <p:ext uri="{BB962C8B-B14F-4D97-AF65-F5344CB8AC3E}">
        <p14:creationId xmlns:p14="http://schemas.microsoft.com/office/powerpoint/2010/main" val="164277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F6282-136A-B539-E7D8-FE56F7791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BA2524-0E5E-B8C1-7D4B-6F4D7D34A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BAF76-2E0F-1A64-84D3-A9A869C437CA}"/>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761EF65E-FEF0-C970-421A-4951766BDB13}"/>
              </a:ext>
            </a:extLst>
          </p:cNvPr>
          <p:cNvSpPr>
            <a:spLocks noGrp="1"/>
          </p:cNvSpPr>
          <p:nvPr>
            <p:ph type="sldNum" sz="quarter" idx="5"/>
          </p:nvPr>
        </p:nvSpPr>
        <p:spPr/>
        <p:txBody>
          <a:bodyPr/>
          <a:lstStyle/>
          <a:p>
            <a:fld id="{6B4495FE-F0A4-794A-A768-DCE838C05ADE}" type="slidenum">
              <a:rPr lang="en-US" smtClean="0"/>
              <a:t>10</a:t>
            </a:fld>
            <a:endParaRPr lang="en-US"/>
          </a:p>
        </p:txBody>
      </p:sp>
    </p:spTree>
    <p:extLst>
      <p:ext uri="{BB962C8B-B14F-4D97-AF65-F5344CB8AC3E}">
        <p14:creationId xmlns:p14="http://schemas.microsoft.com/office/powerpoint/2010/main" val="3762908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65379-7B46-3572-9142-B41EB5F39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6EE1D-36DB-995E-DDB3-88A6F1CD1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703C4-0237-A68F-A130-F5A97702596E}"/>
              </a:ext>
            </a:extLst>
          </p:cNvPr>
          <p:cNvSpPr>
            <a:spLocks noGrp="1"/>
          </p:cNvSpPr>
          <p:nvPr>
            <p:ph type="body" idx="1"/>
          </p:nvPr>
        </p:nvSpPr>
        <p:spPr/>
        <p:txBody>
          <a:bodyPr/>
          <a:lstStyle/>
          <a:p>
            <a:r>
              <a:rPr lang="en-US" dirty="0"/>
              <a:t>HYLLERAAS IS ONLY FOR 2-3 BODY PROBLEMS</a:t>
            </a:r>
          </a:p>
        </p:txBody>
      </p:sp>
      <p:sp>
        <p:nvSpPr>
          <p:cNvPr id="4" name="Slide Number Placeholder 3">
            <a:extLst>
              <a:ext uri="{FF2B5EF4-FFF2-40B4-BE49-F238E27FC236}">
                <a16:creationId xmlns:a16="http://schemas.microsoft.com/office/drawing/2014/main" id="{35A70831-A306-2509-FDE6-A14E5FFC1B51}"/>
              </a:ext>
            </a:extLst>
          </p:cNvPr>
          <p:cNvSpPr>
            <a:spLocks noGrp="1"/>
          </p:cNvSpPr>
          <p:nvPr>
            <p:ph type="sldNum" sz="quarter" idx="5"/>
          </p:nvPr>
        </p:nvSpPr>
        <p:spPr/>
        <p:txBody>
          <a:bodyPr/>
          <a:lstStyle/>
          <a:p>
            <a:fld id="{6B4495FE-F0A4-794A-A768-DCE838C05ADE}" type="slidenum">
              <a:rPr lang="en-US" smtClean="0"/>
              <a:t>11</a:t>
            </a:fld>
            <a:endParaRPr lang="en-US"/>
          </a:p>
        </p:txBody>
      </p:sp>
    </p:spTree>
    <p:extLst>
      <p:ext uri="{BB962C8B-B14F-4D97-AF65-F5344CB8AC3E}">
        <p14:creationId xmlns:p14="http://schemas.microsoft.com/office/powerpoint/2010/main" val="285227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4963-EC87-D48F-AD44-CCB2869A88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7E58B7-C6B5-46FA-FBA8-9123D78B6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EE745-FD9F-3287-EAFD-34B77C417E00}"/>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C4C9DAE5-D8E1-0EBA-4C3D-DC4BBE9F2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7498A-8B73-3A6C-AC08-6B6F3FB895D4}"/>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1784258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6CD13-9D96-19B1-E3D8-F0BA5D7DEB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0A9F07-94C3-982D-0C60-6239F1583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A15C08-750D-27EE-10B2-E286AFD8D135}"/>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BC338104-425E-73E8-C5ED-66251061E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56F34-E18C-49D5-AAEC-B6902D30F3D5}"/>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1842538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3CC434-A96B-C1B5-7A13-EAB3E6AD44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16D682-6FA5-F69A-7EC1-D96688724A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AC5159-C58D-66AC-1950-783D8678ECB1}"/>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1A97AFA8-DEF2-A12D-F234-343B0C6416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F3F5A-9035-CD69-FA4C-59A5C2958307}"/>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3396785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B2AC-943A-BBBD-C4D2-3B6072612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2B773-1D69-C0B8-4F9C-8AAB6ADE11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1CE44-29FF-751B-27DB-206B6ACE971C}"/>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6F3A6AD3-14CA-DCB8-44C6-9B054BA8B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69F04-21B0-A932-CECB-B0EC5287DB22}"/>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4263777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AC55-7B0D-4921-7EA7-834436BB25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1A178D-7781-350E-BDA6-585636AA07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065018-312A-200E-6AD0-949A27DBFC82}"/>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4239C36F-7BCB-3D20-D71C-4D2FB0DE0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BD8D26-51D4-5048-A751-A64FF63FCCE7}"/>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2564883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602F6-2C53-7A67-DFC2-8F32D8EE7A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A156D-36A1-EBF9-301A-495BB7F917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FFDFC7-6AE6-5020-D246-C742EEE7D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2749AB-7131-8708-0F7F-80203A17BE69}"/>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6" name="Footer Placeholder 5">
            <a:extLst>
              <a:ext uri="{FF2B5EF4-FFF2-40B4-BE49-F238E27FC236}">
                <a16:creationId xmlns:a16="http://schemas.microsoft.com/office/drawing/2014/main" id="{F2076CB7-9B57-7803-4143-11A761F2A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227DE1-F261-45F6-7121-86119C606D3D}"/>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2690550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B369-A6EA-3675-24A3-72338E4E99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9040FD-A070-6091-C132-C6709C607D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C69636-3D90-8992-333D-158398EEFD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CA9FF6-3B34-4C0B-B3FC-FF0338CADF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AFCAEF-2E0C-5178-724D-20539FD753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5E1F56-E05E-B315-A7BF-B74EA9244EAB}"/>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8" name="Footer Placeholder 7">
            <a:extLst>
              <a:ext uri="{FF2B5EF4-FFF2-40B4-BE49-F238E27FC236}">
                <a16:creationId xmlns:a16="http://schemas.microsoft.com/office/drawing/2014/main" id="{DFA56A74-7C0C-748A-E493-EBDE40A5C5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33721F-EA37-8951-C7E0-7CDD850BAAB7}"/>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3825648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524B0-51B3-FB02-E66C-88B28620FA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B06A47-EE2B-1EAF-F7FD-F6C2858E7D75}"/>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4" name="Footer Placeholder 3">
            <a:extLst>
              <a:ext uri="{FF2B5EF4-FFF2-40B4-BE49-F238E27FC236}">
                <a16:creationId xmlns:a16="http://schemas.microsoft.com/office/drawing/2014/main" id="{03F58118-DF87-5087-772A-9B171F0A37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75A468-A031-F670-2068-996C94096205}"/>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166986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575311-820B-E7D3-0CB9-F6C397E9475C}"/>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3" name="Footer Placeholder 2">
            <a:extLst>
              <a:ext uri="{FF2B5EF4-FFF2-40B4-BE49-F238E27FC236}">
                <a16:creationId xmlns:a16="http://schemas.microsoft.com/office/drawing/2014/main" id="{826CBEEB-1905-10B8-1F50-EDA368721E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133CBE-3927-12C7-48E8-C6C91DD98BF7}"/>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2460515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F584-67FD-5BB9-8C00-25D9CC74B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074F37-FFAE-8DEA-BF43-3478628DF9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F07098-3BA8-0FC9-0383-6F7EA02D8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62E432-B0F0-7C64-16A1-B0AAF72B824E}"/>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6" name="Footer Placeholder 5">
            <a:extLst>
              <a:ext uri="{FF2B5EF4-FFF2-40B4-BE49-F238E27FC236}">
                <a16:creationId xmlns:a16="http://schemas.microsoft.com/office/drawing/2014/main" id="{B055E660-BDE5-625B-F866-F1B5C7CE05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DD74C-4658-A700-88F1-56744A194D51}"/>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2566912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77A06-D247-2A9C-5C0C-44780D078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31A9C9-7033-BFC9-968B-9CCBEA8B6E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7BA353-6035-393B-D729-87EA5A3FF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79D4A7-31E5-655B-9973-BF7EF105D412}"/>
              </a:ext>
            </a:extLst>
          </p:cNvPr>
          <p:cNvSpPr>
            <a:spLocks noGrp="1"/>
          </p:cNvSpPr>
          <p:nvPr>
            <p:ph type="dt" sz="half" idx="10"/>
          </p:nvPr>
        </p:nvSpPr>
        <p:spPr/>
        <p:txBody>
          <a:bodyPr/>
          <a:lstStyle/>
          <a:p>
            <a:fld id="{1725396F-2B4E-6E4D-B4FD-BD7CA05B710B}" type="datetimeFigureOut">
              <a:rPr lang="en-US" smtClean="0"/>
              <a:t>3/30/25</a:t>
            </a:fld>
            <a:endParaRPr lang="en-US"/>
          </a:p>
        </p:txBody>
      </p:sp>
      <p:sp>
        <p:nvSpPr>
          <p:cNvPr id="6" name="Footer Placeholder 5">
            <a:extLst>
              <a:ext uri="{FF2B5EF4-FFF2-40B4-BE49-F238E27FC236}">
                <a16:creationId xmlns:a16="http://schemas.microsoft.com/office/drawing/2014/main" id="{E00E52D6-358C-F57F-5B38-1A7F26CF9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782E56-DBDC-656E-F26B-7D85D446E1B5}"/>
              </a:ext>
            </a:extLst>
          </p:cNvPr>
          <p:cNvSpPr>
            <a:spLocks noGrp="1"/>
          </p:cNvSpPr>
          <p:nvPr>
            <p:ph type="sldNum" sz="quarter" idx="12"/>
          </p:nvPr>
        </p:nvSpPr>
        <p:spPr/>
        <p:txBody>
          <a:bodyPr/>
          <a:lstStyle/>
          <a:p>
            <a:fld id="{131736B4-9550-0E48-B3EB-0C8A77EFFB16}" type="slidenum">
              <a:rPr lang="en-US" smtClean="0"/>
              <a:t>‹#›</a:t>
            </a:fld>
            <a:endParaRPr lang="en-US"/>
          </a:p>
        </p:txBody>
      </p:sp>
    </p:spTree>
    <p:extLst>
      <p:ext uri="{BB962C8B-B14F-4D97-AF65-F5344CB8AC3E}">
        <p14:creationId xmlns:p14="http://schemas.microsoft.com/office/powerpoint/2010/main" val="1506070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E5153D-F19F-DF97-EA7B-4741D8305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20DD7C-9C71-B5C5-DB01-8A19C0B19A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255F4-78A1-81BB-C075-EB867D261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25396F-2B4E-6E4D-B4FD-BD7CA05B710B}" type="datetimeFigureOut">
              <a:rPr lang="en-US" smtClean="0"/>
              <a:t>3/30/25</a:t>
            </a:fld>
            <a:endParaRPr lang="en-US"/>
          </a:p>
        </p:txBody>
      </p:sp>
      <p:sp>
        <p:nvSpPr>
          <p:cNvPr id="5" name="Footer Placeholder 4">
            <a:extLst>
              <a:ext uri="{FF2B5EF4-FFF2-40B4-BE49-F238E27FC236}">
                <a16:creationId xmlns:a16="http://schemas.microsoft.com/office/drawing/2014/main" id="{AE3F6662-2CE0-08EF-BFED-975F24C05F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F483069-6B9E-5CAB-F5CD-E38278E4DC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1736B4-9550-0E48-B3EB-0C8A77EFFB16}" type="slidenum">
              <a:rPr lang="en-US" smtClean="0"/>
              <a:t>‹#›</a:t>
            </a:fld>
            <a:endParaRPr lang="en-US"/>
          </a:p>
        </p:txBody>
      </p:sp>
    </p:spTree>
    <p:extLst>
      <p:ext uri="{BB962C8B-B14F-4D97-AF65-F5344CB8AC3E}">
        <p14:creationId xmlns:p14="http://schemas.microsoft.com/office/powerpoint/2010/main" val="3451361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5.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16.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4.emf"/></Relationships>
</file>

<file path=ppt/slides/_rels/slide18.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4.emf"/><Relationship Id="rId7" Type="http://schemas.openxmlformats.org/officeDocument/2006/relationships/image" Target="../media/image61.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 Id="rId9" Type="http://schemas.openxmlformats.org/officeDocument/2006/relationships/image" Target="../media/image63.emf"/></Relationships>
</file>

<file path=ppt/slides/_rels/slide19.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9.emf"/><Relationship Id="rId7" Type="http://schemas.openxmlformats.org/officeDocument/2006/relationships/image" Target="../media/image6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9" Type="http://schemas.openxmlformats.org/officeDocument/2006/relationships/image" Target="../media/image74.emf"/></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emf"/><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image" Target="../media/image76.emf"/></Relationships>
</file>

<file path=ppt/slides/_rels/slide2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png"/><Relationship Id="rId4" Type="http://schemas.openxmlformats.org/officeDocument/2006/relationships/image" Target="../media/image84.emf"/></Relationships>
</file>

<file path=ppt/slides/_rels/slide2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25.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5.emf"/><Relationship Id="rId5" Type="http://schemas.openxmlformats.org/officeDocument/2006/relationships/image" Target="../media/image94.png"/><Relationship Id="rId4" Type="http://schemas.openxmlformats.org/officeDocument/2006/relationships/image" Target="../media/image93.emf"/><Relationship Id="rId9" Type="http://schemas.openxmlformats.org/officeDocument/2006/relationships/image" Target="../media/image98.emf"/></Relationships>
</file>

<file path=ppt/slides/_rels/slide26.xml.rels><?xml version="1.0" encoding="UTF-8" standalone="yes"?>
<Relationships xmlns="http://schemas.openxmlformats.org/package/2006/relationships"><Relationship Id="rId3" Type="http://schemas.openxmlformats.org/officeDocument/2006/relationships/image" Target="../media/image93.emf"/><Relationship Id="rId7" Type="http://schemas.openxmlformats.org/officeDocument/2006/relationships/image" Target="../media/image98.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27.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3.tiff"/></Relationships>
</file>

<file path=ppt/slides/_rels/slide28.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hyperlink" Target="https://github.com/Drake-Research-Group/dpol_public.git" TargetMode="External"/><Relationship Id="rId1" Type="http://schemas.openxmlformats.org/officeDocument/2006/relationships/slideLayout" Target="../slideLayouts/slideLayout2.xml"/><Relationship Id="rId5" Type="http://schemas.openxmlformats.org/officeDocument/2006/relationships/image" Target="../media/image110.JPG"/><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23DB3B-5F8A-2D51-EE69-0634F079723A}"/>
              </a:ext>
            </a:extLst>
          </p:cNvPr>
          <p:cNvSpPr/>
          <p:nvPr/>
        </p:nvSpPr>
        <p:spPr>
          <a:xfrm>
            <a:off x="0" y="0"/>
            <a:ext cx="12192000" cy="1687132"/>
          </a:xfrm>
          <a:prstGeom prst="rect">
            <a:avLst/>
          </a:prstGeom>
          <a:solidFill>
            <a:srgbClr val="00B0F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31578A-716B-632A-5E63-4C9EED46A2E6}"/>
              </a:ext>
            </a:extLst>
          </p:cNvPr>
          <p:cNvSpPr txBox="1"/>
          <p:nvPr/>
        </p:nvSpPr>
        <p:spPr>
          <a:xfrm>
            <a:off x="1384992" y="157629"/>
            <a:ext cx="7868990" cy="1446550"/>
          </a:xfrm>
          <a:prstGeom prst="rect">
            <a:avLst/>
          </a:prstGeom>
          <a:noFill/>
        </p:spPr>
        <p:txBody>
          <a:bodyPr wrap="square" rtlCol="0">
            <a:spAutoFit/>
          </a:bodyPr>
          <a:lstStyle/>
          <a:p>
            <a:pPr algn="ctr"/>
            <a:r>
              <a:rPr lang="en-US" sz="4400" dirty="0">
                <a:latin typeface="CMU Serif Roman" panose="02000603000000000000" pitchFamily="2" charset="0"/>
                <a:ea typeface="CMU Serif Roman" panose="02000603000000000000" pitchFamily="2" charset="0"/>
                <a:cs typeface="CMU Serif Roman" panose="02000603000000000000" pitchFamily="2" charset="0"/>
              </a:rPr>
              <a:t>An Investigation of The Higher Order Zeeman Effect</a:t>
            </a:r>
          </a:p>
        </p:txBody>
      </p:sp>
      <p:sp>
        <p:nvSpPr>
          <p:cNvPr id="2" name="Title 1">
            <a:extLst>
              <a:ext uri="{FF2B5EF4-FFF2-40B4-BE49-F238E27FC236}">
                <a16:creationId xmlns:a16="http://schemas.microsoft.com/office/drawing/2014/main" id="{A31F72B8-49A7-E1A5-F5F8-704F3D67C8B3}"/>
              </a:ext>
            </a:extLst>
          </p:cNvPr>
          <p:cNvSpPr>
            <a:spLocks noGrp="1"/>
          </p:cNvSpPr>
          <p:nvPr>
            <p:ph type="ctrTitle"/>
          </p:nvPr>
        </p:nvSpPr>
        <p:spPr>
          <a:xfrm>
            <a:off x="1508493" y="2967775"/>
            <a:ext cx="9612315" cy="1687132"/>
          </a:xfrm>
        </p:spPr>
        <p:txBody>
          <a:bodyPr>
            <a:normAutofit/>
          </a:bodyPr>
          <a:lstStyle/>
          <a:p>
            <a:r>
              <a:rPr lang="en-CA" sz="4000" dirty="0">
                <a:solidFill>
                  <a:srgbClr val="00B0F0"/>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4000" baseline="30000" dirty="0">
                <a:solidFill>
                  <a:srgbClr val="00B0F0"/>
                </a:solidFill>
                <a:latin typeface="CMU Serif Roman" panose="02000603000000000000" pitchFamily="2" charset="0"/>
                <a:ea typeface="CMU Serif Roman" panose="02000603000000000000" pitchFamily="2" charset="0"/>
                <a:cs typeface="CMU Serif Roman" panose="02000603000000000000" pitchFamily="2" charset="0"/>
              </a:rPr>
              <a:t>3</a:t>
            </a:r>
            <a:r>
              <a:rPr lang="en-CA" sz="4000" dirty="0">
                <a:solidFill>
                  <a:srgbClr val="00B0F0"/>
                </a:solidFill>
                <a:latin typeface="CMU Serif Roman" panose="02000603000000000000" pitchFamily="2" charset="0"/>
                <a:ea typeface="CMU Serif Roman" panose="02000603000000000000" pitchFamily="2" charset="0"/>
                <a:cs typeface="CMU Serif Roman" panose="02000603000000000000" pitchFamily="2" charset="0"/>
              </a:rPr>
              <a:t>He</a:t>
            </a:r>
            <a:r>
              <a:rPr lang="en-CA" sz="4000" baseline="30000" dirty="0">
                <a:solidFill>
                  <a:srgbClr val="00B0F0"/>
                </a:solidFill>
                <a:latin typeface="CMU Serif Roman" panose="02000603000000000000" pitchFamily="2" charset="0"/>
                <a:ea typeface="CMU Serif Roman" panose="02000603000000000000" pitchFamily="2" charset="0"/>
                <a:cs typeface="CMU Serif Roman" panose="02000603000000000000" pitchFamily="2" charset="0"/>
              </a:rPr>
              <a:t>+</a:t>
            </a:r>
            <a:endParaRPr lang="en-CA" sz="4000" dirty="0">
              <a:solidFill>
                <a:srgbClr val="00B0F0"/>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6" name="Picture 5" descr="A close up of a sign&#10;&#10;Description automatically generated">
            <a:extLst>
              <a:ext uri="{FF2B5EF4-FFF2-40B4-BE49-F238E27FC236}">
                <a16:creationId xmlns:a16="http://schemas.microsoft.com/office/drawing/2014/main" id="{712FAFC2-731D-2182-4214-799993D54C5C}"/>
              </a:ext>
            </a:extLst>
          </p:cNvPr>
          <p:cNvPicPr>
            <a:picLocks noChangeAspect="1"/>
          </p:cNvPicPr>
          <p:nvPr/>
        </p:nvPicPr>
        <p:blipFill>
          <a:blip r:embed="rId3"/>
          <a:stretch>
            <a:fillRect/>
          </a:stretch>
        </p:blipFill>
        <p:spPr>
          <a:xfrm>
            <a:off x="136549" y="140397"/>
            <a:ext cx="1040809" cy="1362784"/>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7129A6D3-9D41-6FC2-424C-A2CBDB63E7E6}"/>
              </a:ext>
            </a:extLst>
          </p:cNvPr>
          <p:cNvPicPr>
            <a:picLocks noChangeAspect="1"/>
          </p:cNvPicPr>
          <p:nvPr/>
        </p:nvPicPr>
        <p:blipFill>
          <a:blip r:embed="rId4"/>
          <a:stretch>
            <a:fillRect/>
          </a:stretch>
        </p:blipFill>
        <p:spPr>
          <a:xfrm>
            <a:off x="136549" y="1898168"/>
            <a:ext cx="2743888" cy="1312294"/>
          </a:xfrm>
          <a:prstGeom prst="rect">
            <a:avLst/>
          </a:prstGeom>
        </p:spPr>
      </p:pic>
      <p:pic>
        <p:nvPicPr>
          <p:cNvPr id="5" name="Picture 4" descr="A picture containing object, pinwheel&#10;&#10;Description automatically generated">
            <a:extLst>
              <a:ext uri="{FF2B5EF4-FFF2-40B4-BE49-F238E27FC236}">
                <a16:creationId xmlns:a16="http://schemas.microsoft.com/office/drawing/2014/main" id="{66F88979-A660-7C1D-FB16-3783EC00BB5B}"/>
              </a:ext>
            </a:extLst>
          </p:cNvPr>
          <p:cNvPicPr>
            <a:picLocks noChangeAspect="1"/>
          </p:cNvPicPr>
          <p:nvPr/>
        </p:nvPicPr>
        <p:blipFill>
          <a:blip r:embed="rId5"/>
          <a:stretch>
            <a:fillRect/>
          </a:stretch>
        </p:blipFill>
        <p:spPr>
          <a:xfrm>
            <a:off x="9461617" y="257792"/>
            <a:ext cx="2412765" cy="1211760"/>
          </a:xfrm>
          <a:prstGeom prst="rect">
            <a:avLst/>
          </a:prstGeom>
        </p:spPr>
      </p:pic>
      <p:sp>
        <p:nvSpPr>
          <p:cNvPr id="3" name="Subtitle 2">
            <a:extLst>
              <a:ext uri="{FF2B5EF4-FFF2-40B4-BE49-F238E27FC236}">
                <a16:creationId xmlns:a16="http://schemas.microsoft.com/office/drawing/2014/main" id="{4A3BC9E2-A1A7-5155-8E29-64EC729DD8B3}"/>
              </a:ext>
            </a:extLst>
          </p:cNvPr>
          <p:cNvSpPr>
            <a:spLocks noGrp="1"/>
          </p:cNvSpPr>
          <p:nvPr>
            <p:ph type="subTitle" idx="1"/>
          </p:nvPr>
        </p:nvSpPr>
        <p:spPr>
          <a:xfrm>
            <a:off x="826076" y="5080112"/>
            <a:ext cx="10539846" cy="1520096"/>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Evan M.R. Petrimoulx</a:t>
            </a:r>
          </a:p>
          <a:p>
            <a:r>
              <a:rPr lang="en-CA" dirty="0">
                <a:latin typeface="CMU Serif Roman" panose="02000603000000000000" pitchFamily="2" charset="0"/>
                <a:ea typeface="CMU Serif Roman" panose="02000603000000000000" pitchFamily="2" charset="0"/>
                <a:cs typeface="CMU Serif Roman" panose="02000603000000000000" pitchFamily="2" charset="0"/>
              </a:rPr>
              <a:t>University of Windsor</a:t>
            </a:r>
          </a:p>
        </p:txBody>
      </p:sp>
      <p:sp>
        <p:nvSpPr>
          <p:cNvPr id="9" name="TextBox 8">
            <a:extLst>
              <a:ext uri="{FF2B5EF4-FFF2-40B4-BE49-F238E27FC236}">
                <a16:creationId xmlns:a16="http://schemas.microsoft.com/office/drawing/2014/main" id="{2BD21B36-BBDE-7AA7-9C3B-059D34D51A6A}"/>
              </a:ext>
            </a:extLst>
          </p:cNvPr>
          <p:cNvSpPr txBox="1"/>
          <p:nvPr/>
        </p:nvSpPr>
        <p:spPr>
          <a:xfrm>
            <a:off x="2463624" y="6238706"/>
            <a:ext cx="7702051"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University of Windsor Physics with Thesis Defence</a:t>
            </a:r>
          </a:p>
        </p:txBody>
      </p:sp>
    </p:spTree>
    <p:extLst>
      <p:ext uri="{BB962C8B-B14F-4D97-AF65-F5344CB8AC3E}">
        <p14:creationId xmlns:p14="http://schemas.microsoft.com/office/powerpoint/2010/main" val="1146862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D53F6-19DA-6C4C-EC2E-E2F1C84663A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214050B-8432-6D7D-E8BE-0DD795EE1A25}"/>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38340633-D3C9-71FE-7472-AF771F211CA9}"/>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10</a:t>
            </a:fld>
            <a:endParaRPr lang="en-CA" sz="1600" b="1" dirty="0">
              <a:solidFill>
                <a:schemeClr val="tx1"/>
              </a:solidFill>
            </a:endParaRPr>
          </a:p>
        </p:txBody>
      </p:sp>
      <p:sp>
        <p:nvSpPr>
          <p:cNvPr id="3" name="Rectangle 2">
            <a:extLst>
              <a:ext uri="{FF2B5EF4-FFF2-40B4-BE49-F238E27FC236}">
                <a16:creationId xmlns:a16="http://schemas.microsoft.com/office/drawing/2014/main" id="{B69409AF-E5EA-DBED-97AE-83EF3F4A7E69}"/>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1B0F23-CBAA-6E83-E99B-2B32FDB1FEAC}"/>
              </a:ext>
            </a:extLst>
          </p:cNvPr>
          <p:cNvSpPr>
            <a:spLocks noGrp="1"/>
          </p:cNvSpPr>
          <p:nvPr>
            <p:ph type="title"/>
          </p:nvPr>
        </p:nvSpPr>
        <p:spPr>
          <a:xfrm>
            <a:off x="-3" y="-141188"/>
            <a:ext cx="12080709"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The magnetic dipole moment operator cont’d</a:t>
            </a:r>
          </a:p>
        </p:txBody>
      </p:sp>
      <p:pic>
        <p:nvPicPr>
          <p:cNvPr id="7" name="Picture 6">
            <a:extLst>
              <a:ext uri="{FF2B5EF4-FFF2-40B4-BE49-F238E27FC236}">
                <a16:creationId xmlns:a16="http://schemas.microsoft.com/office/drawing/2014/main" id="{D517475B-5D0D-DF78-6025-374594E4D7B3}"/>
              </a:ext>
            </a:extLst>
          </p:cNvPr>
          <p:cNvPicPr>
            <a:picLocks noChangeAspect="1"/>
          </p:cNvPicPr>
          <p:nvPr/>
        </p:nvPicPr>
        <p:blipFill>
          <a:blip r:embed="rId3"/>
          <a:stretch>
            <a:fillRect/>
          </a:stretch>
        </p:blipFill>
        <p:spPr>
          <a:xfrm>
            <a:off x="217034" y="1325563"/>
            <a:ext cx="5400674" cy="689612"/>
          </a:xfrm>
          <a:prstGeom prst="rect">
            <a:avLst/>
          </a:prstGeom>
        </p:spPr>
      </p:pic>
      <p:sp>
        <p:nvSpPr>
          <p:cNvPr id="4" name="TextBox 3">
            <a:extLst>
              <a:ext uri="{FF2B5EF4-FFF2-40B4-BE49-F238E27FC236}">
                <a16:creationId xmlns:a16="http://schemas.microsoft.com/office/drawing/2014/main" id="{7B7D4E11-B398-170D-2AE4-9BC8D2E4F12F}"/>
              </a:ext>
            </a:extLst>
          </p:cNvPr>
          <p:cNvSpPr txBox="1"/>
          <p:nvPr/>
        </p:nvSpPr>
        <p:spPr>
          <a:xfrm>
            <a:off x="129948" y="2397405"/>
            <a:ext cx="4610558"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Can be written in terms of the Hamiltonian</a:t>
            </a:r>
          </a:p>
        </p:txBody>
      </p:sp>
      <p:pic>
        <p:nvPicPr>
          <p:cNvPr id="14" name="Picture 13">
            <a:extLst>
              <a:ext uri="{FF2B5EF4-FFF2-40B4-BE49-F238E27FC236}">
                <a16:creationId xmlns:a16="http://schemas.microsoft.com/office/drawing/2014/main" id="{6895DC3F-A186-81AE-C8BA-71AAF45A684C}"/>
              </a:ext>
            </a:extLst>
          </p:cNvPr>
          <p:cNvPicPr>
            <a:picLocks noChangeAspect="1"/>
          </p:cNvPicPr>
          <p:nvPr/>
        </p:nvPicPr>
        <p:blipFill>
          <a:blip r:embed="rId4"/>
          <a:stretch>
            <a:fillRect/>
          </a:stretch>
        </p:blipFill>
        <p:spPr>
          <a:xfrm>
            <a:off x="217034" y="3913475"/>
            <a:ext cx="6336323" cy="689612"/>
          </a:xfrm>
          <a:prstGeom prst="rect">
            <a:avLst/>
          </a:prstGeom>
        </p:spPr>
      </p:pic>
      <p:pic>
        <p:nvPicPr>
          <p:cNvPr id="15" name="Picture 14">
            <a:extLst>
              <a:ext uri="{FF2B5EF4-FFF2-40B4-BE49-F238E27FC236}">
                <a16:creationId xmlns:a16="http://schemas.microsoft.com/office/drawing/2014/main" id="{D0591412-0EAD-65F8-E2B7-5D0FA491D985}"/>
              </a:ext>
            </a:extLst>
          </p:cNvPr>
          <p:cNvPicPr>
            <a:picLocks noChangeAspect="1"/>
          </p:cNvPicPr>
          <p:nvPr/>
        </p:nvPicPr>
        <p:blipFill>
          <a:blip r:embed="rId5"/>
          <a:stretch>
            <a:fillRect/>
          </a:stretch>
        </p:blipFill>
        <p:spPr>
          <a:xfrm>
            <a:off x="217034" y="2901255"/>
            <a:ext cx="6795392" cy="68961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B792428-33B8-8257-7330-34D57464C142}"/>
                  </a:ext>
                </a:extLst>
              </p:cNvPr>
              <p:cNvSpPr txBox="1"/>
              <p:nvPr/>
            </p:nvSpPr>
            <p:spPr>
              <a:xfrm>
                <a:off x="70930" y="5104051"/>
                <a:ext cx="12009776" cy="1037463"/>
              </a:xfrm>
              <a:prstGeom prst="rect">
                <a:avLst/>
              </a:prstGeom>
              <a:noFill/>
            </p:spPr>
            <p:txBody>
              <a:bodyPr wrap="square" rtlCol="0">
                <a:spAutoFit/>
              </a:bodyPr>
              <a:lstStyle/>
              <a:p>
                <a:r>
                  <a:rPr lang="en-CA" b="0" dirty="0">
                    <a:solidFill>
                      <a:schemeClr val="tx1"/>
                    </a:solidFill>
                    <a:effectLst/>
                    <a:latin typeface="CMU Serif Roman" panose="02000603000000000000" pitchFamily="2" charset="0"/>
                    <a:ea typeface="CMU Serif Roman" panose="02000603000000000000" pitchFamily="2" charset="0"/>
                    <a:cs typeface="CMU Serif Roman" panose="02000603000000000000" pitchFamily="2" charset="0"/>
                  </a:rPr>
                  <a:t>The relativistic magnetic dipole moment operator is then written as a perturbation of  </a:t>
                </a:r>
                <a14:m>
                  <m:oMath xmlns:m="http://schemas.openxmlformats.org/officeDocument/2006/math">
                    <m:f>
                      <m:fPr>
                        <m:ctrlPr>
                          <a:rPr lang="en-CA" b="0" i="1" smtClean="0">
                            <a:solidFill>
                              <a:schemeClr val="tx1"/>
                            </a:solidFill>
                            <a:effectLst/>
                            <a:latin typeface="Cambria Math" panose="02040503050406030204" pitchFamily="18" charset="0"/>
                            <a:ea typeface="CMU Serif Roman" panose="02000603000000000000" pitchFamily="2" charset="0"/>
                            <a:cs typeface="CMU Serif Roman" panose="02000603000000000000" pitchFamily="2" charset="0"/>
                          </a:rPr>
                        </m:ctrlPr>
                      </m:fPr>
                      <m:num>
                        <m:r>
                          <a:rPr lang="en-CA" b="0" i="1" smtClean="0">
                            <a:solidFill>
                              <a:schemeClr val="tx1"/>
                            </a:solidFill>
                            <a:effectLst/>
                            <a:latin typeface="Cambria Math" panose="02040503050406030204" pitchFamily="18" charset="0"/>
                            <a:ea typeface="CMU Serif Roman" panose="02000603000000000000" pitchFamily="2" charset="0"/>
                            <a:cs typeface="CMU Serif Roman" panose="02000603000000000000" pitchFamily="2" charset="0"/>
                          </a:rPr>
                          <m:t>1</m:t>
                        </m:r>
                      </m:num>
                      <m:den>
                        <m:r>
                          <a:rPr lang="en-CA" b="0" i="1" smtClean="0">
                            <a:solidFill>
                              <a:schemeClr val="tx1"/>
                            </a:solidFill>
                            <a:effectLst/>
                            <a:latin typeface="Cambria Math" panose="02040503050406030204" pitchFamily="18" charset="0"/>
                            <a:ea typeface="CMU Serif Roman" panose="02000603000000000000" pitchFamily="2" charset="0"/>
                            <a:cs typeface="CMU Serif Roman" panose="02000603000000000000" pitchFamily="2" charset="0"/>
                          </a:rPr>
                          <m:t>𝑟</m:t>
                        </m:r>
                      </m:den>
                    </m:f>
                  </m:oMath>
                </a14:m>
                <a:r>
                  <a:rPr lang="en-CA" b="0" dirty="0">
                    <a:solidFill>
                      <a:schemeClr val="tx1"/>
                    </a:solidFill>
                    <a:effectLst/>
                    <a:latin typeface="CMU Serif Roman" panose="02000603000000000000" pitchFamily="2" charset="0"/>
                    <a:ea typeface="CMU Serif Roman" panose="02000603000000000000" pitchFamily="2" charset="0"/>
                    <a:cs typeface="CMU Serif Roman" panose="02000603000000000000" pitchFamily="2" charset="0"/>
                  </a:rPr>
                  <a:t> to the Hamiltonian. We don’t need to perturb about </a:t>
                </a:r>
                <a14:m>
                  <m:oMath xmlns:m="http://schemas.openxmlformats.org/officeDocument/2006/math">
                    <m:sSup>
                      <m:sSupPr>
                        <m:ctrlPr>
                          <a:rPr lang="en-CA" b="0" i="1" smtClean="0">
                            <a:solidFill>
                              <a:schemeClr val="tx1"/>
                            </a:solidFill>
                            <a:effectLst/>
                            <a:latin typeface="Cambria Math" panose="02040503050406030204" pitchFamily="18" charset="0"/>
                            <a:ea typeface="CMU Serif Roman" panose="02000603000000000000" pitchFamily="2" charset="0"/>
                            <a:cs typeface="CMU Serif Roman" panose="02000603000000000000" pitchFamily="2" charset="0"/>
                          </a:rPr>
                        </m:ctrlPr>
                      </m:sSupPr>
                      <m:e>
                        <m:r>
                          <a:rPr lang="en-CA" b="0" i="1" smtClean="0">
                            <a:solidFill>
                              <a:schemeClr val="tx1"/>
                            </a:solidFill>
                            <a:effectLst/>
                            <a:latin typeface="Cambria Math" panose="02040503050406030204" pitchFamily="18" charset="0"/>
                            <a:ea typeface="CMU Serif Roman" panose="02000603000000000000" pitchFamily="2" charset="0"/>
                            <a:cs typeface="CMU Serif Roman" panose="02000603000000000000" pitchFamily="2" charset="0"/>
                          </a:rPr>
                          <m:t>𝑝</m:t>
                        </m:r>
                      </m:e>
                      <m:sup>
                        <m:r>
                          <a:rPr lang="en-CA" b="0" i="1" smtClean="0">
                            <a:solidFill>
                              <a:schemeClr val="tx1"/>
                            </a:solidFill>
                            <a:effectLst/>
                            <a:latin typeface="Cambria Math" panose="02040503050406030204" pitchFamily="18" charset="0"/>
                            <a:ea typeface="CMU Serif Roman" panose="02000603000000000000" pitchFamily="2" charset="0"/>
                            <a:cs typeface="CMU Serif Roman" panose="02000603000000000000" pitchFamily="2" charset="0"/>
                          </a:rPr>
                          <m:t>2</m:t>
                        </m:r>
                      </m:sup>
                    </m:sSup>
                  </m:oMath>
                </a14:m>
                <a:r>
                  <a:rPr lang="en-CA" b="0" dirty="0">
                    <a:solidFill>
                      <a:schemeClr val="tx1"/>
                    </a:solidFill>
                    <a:effectLst/>
                    <a:latin typeface="CMU Serif Roman" panose="02000603000000000000" pitchFamily="2" charset="0"/>
                    <a:ea typeface="CMU Serif Roman" panose="02000603000000000000" pitchFamily="2" charset="0"/>
                    <a:cs typeface="CMU Serif Roman" panose="02000603000000000000" pitchFamily="2" charset="0"/>
                  </a:rPr>
                  <a:t>!</a:t>
                </a:r>
              </a:p>
              <a:p>
                <a:endParaRPr lang="en-US" dirty="0"/>
              </a:p>
            </p:txBody>
          </p:sp>
        </mc:Choice>
        <mc:Fallback>
          <p:sp>
            <p:nvSpPr>
              <p:cNvPr id="16" name="TextBox 15">
                <a:extLst>
                  <a:ext uri="{FF2B5EF4-FFF2-40B4-BE49-F238E27FC236}">
                    <a16:creationId xmlns:a16="http://schemas.microsoft.com/office/drawing/2014/main" id="{4B792428-33B8-8257-7330-34D57464C142}"/>
                  </a:ext>
                </a:extLst>
              </p:cNvPr>
              <p:cNvSpPr txBox="1">
                <a:spLocks noRot="1" noChangeAspect="1" noMove="1" noResize="1" noEditPoints="1" noAdjustHandles="1" noChangeArrowheads="1" noChangeShapeType="1" noTextEdit="1"/>
              </p:cNvSpPr>
              <p:nvPr/>
            </p:nvSpPr>
            <p:spPr>
              <a:xfrm>
                <a:off x="70930" y="5104051"/>
                <a:ext cx="12009776" cy="1037463"/>
              </a:xfrm>
              <a:prstGeom prst="rect">
                <a:avLst/>
              </a:prstGeom>
              <a:blipFill>
                <a:blip r:embed="rId6"/>
                <a:stretch>
                  <a:fillRect l="-422"/>
                </a:stretch>
              </a:blipFill>
            </p:spPr>
            <p:txBody>
              <a:bodyPr/>
              <a:lstStyle/>
              <a:p>
                <a:r>
                  <a:rPr lang="en-US">
                    <a:noFill/>
                  </a:rPr>
                  <a:t> </a:t>
                </a:r>
              </a:p>
            </p:txBody>
          </p:sp>
        </mc:Fallback>
      </mc:AlternateContent>
    </p:spTree>
    <p:extLst>
      <p:ext uri="{BB962C8B-B14F-4D97-AF65-F5344CB8AC3E}">
        <p14:creationId xmlns:p14="http://schemas.microsoft.com/office/powerpoint/2010/main" val="322887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19745-1A4E-47B5-7CC2-18315FA35B5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7B8CA4E-60B6-61F0-7234-42EF12016FB4}"/>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190D4AD6-2660-31D4-DC3A-5AB8B0DD2E1C}"/>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11</a:t>
            </a:fld>
            <a:endParaRPr lang="en-CA" sz="1600" b="1" dirty="0">
              <a:solidFill>
                <a:schemeClr val="tx1"/>
              </a:solidFill>
            </a:endParaRPr>
          </a:p>
        </p:txBody>
      </p:sp>
      <p:sp>
        <p:nvSpPr>
          <p:cNvPr id="3" name="Rectangle 2">
            <a:extLst>
              <a:ext uri="{FF2B5EF4-FFF2-40B4-BE49-F238E27FC236}">
                <a16:creationId xmlns:a16="http://schemas.microsoft.com/office/drawing/2014/main" id="{B860551D-124B-0CBC-4649-103BF096DBC8}"/>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4918DE-6642-19AC-E3B6-037B5FABBB22}"/>
              </a:ext>
            </a:extLst>
          </p:cNvPr>
          <p:cNvSpPr>
            <a:spLocks noGrp="1"/>
          </p:cNvSpPr>
          <p:nvPr>
            <p:ph type="title"/>
          </p:nvPr>
        </p:nvSpPr>
        <p:spPr>
          <a:xfrm>
            <a:off x="-1" y="-141188"/>
            <a:ext cx="10395858"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Including the nuclear Zeeman effect:</a:t>
            </a:r>
          </a:p>
        </p:txBody>
      </p:sp>
      <p:sp>
        <p:nvSpPr>
          <p:cNvPr id="9" name="TextBox 8">
            <a:extLst>
              <a:ext uri="{FF2B5EF4-FFF2-40B4-BE49-F238E27FC236}">
                <a16:creationId xmlns:a16="http://schemas.microsoft.com/office/drawing/2014/main" id="{E01696A8-4158-9318-1C0A-91230064B207}"/>
              </a:ext>
            </a:extLst>
          </p:cNvPr>
          <p:cNvSpPr txBox="1"/>
          <p:nvPr/>
        </p:nvSpPr>
        <p:spPr>
          <a:xfrm>
            <a:off x="141514" y="1208552"/>
            <a:ext cx="11778343" cy="1200329"/>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nuclear Zeeman effect behaves similarly to the ordinary electronic effect.</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There are also higher order corrections to the nuclear effect as well, but they are a factor of about 5000 times smaller than the electronic effects due to the mass of the nucleus being so much greater than that of the electron.</a:t>
            </a:r>
          </a:p>
        </p:txBody>
      </p:sp>
      <p:pic>
        <p:nvPicPr>
          <p:cNvPr id="14" name="Picture 13">
            <a:extLst>
              <a:ext uri="{FF2B5EF4-FFF2-40B4-BE49-F238E27FC236}">
                <a16:creationId xmlns:a16="http://schemas.microsoft.com/office/drawing/2014/main" id="{EA506822-9678-4EFB-5C3B-ED7DB9CD8766}"/>
              </a:ext>
            </a:extLst>
          </p:cNvPr>
          <p:cNvPicPr>
            <a:picLocks noChangeAspect="1"/>
          </p:cNvPicPr>
          <p:nvPr/>
        </p:nvPicPr>
        <p:blipFill>
          <a:blip r:embed="rId3"/>
          <a:stretch>
            <a:fillRect/>
          </a:stretch>
        </p:blipFill>
        <p:spPr>
          <a:xfrm>
            <a:off x="4532743" y="3564879"/>
            <a:ext cx="1330370" cy="534695"/>
          </a:xfrm>
          <a:prstGeom prst="rect">
            <a:avLst/>
          </a:prstGeom>
        </p:spPr>
      </p:pic>
      <p:pic>
        <p:nvPicPr>
          <p:cNvPr id="15" name="Picture 14">
            <a:extLst>
              <a:ext uri="{FF2B5EF4-FFF2-40B4-BE49-F238E27FC236}">
                <a16:creationId xmlns:a16="http://schemas.microsoft.com/office/drawing/2014/main" id="{E28A6C9D-A145-8FB6-94F0-B945CE3EC9C8}"/>
              </a:ext>
            </a:extLst>
          </p:cNvPr>
          <p:cNvPicPr>
            <a:picLocks noChangeAspect="1"/>
          </p:cNvPicPr>
          <p:nvPr/>
        </p:nvPicPr>
        <p:blipFill>
          <a:blip r:embed="rId4"/>
          <a:stretch>
            <a:fillRect/>
          </a:stretch>
        </p:blipFill>
        <p:spPr>
          <a:xfrm>
            <a:off x="3687535" y="2511684"/>
            <a:ext cx="3020786" cy="371408"/>
          </a:xfrm>
          <a:prstGeom prst="rect">
            <a:avLst/>
          </a:prstGeom>
        </p:spPr>
      </p:pic>
      <p:pic>
        <p:nvPicPr>
          <p:cNvPr id="16" name="Picture 15">
            <a:extLst>
              <a:ext uri="{FF2B5EF4-FFF2-40B4-BE49-F238E27FC236}">
                <a16:creationId xmlns:a16="http://schemas.microsoft.com/office/drawing/2014/main" id="{53B56463-DF37-0354-5CE8-9F7180331F1C}"/>
              </a:ext>
            </a:extLst>
          </p:cNvPr>
          <p:cNvPicPr>
            <a:picLocks noChangeAspect="1"/>
          </p:cNvPicPr>
          <p:nvPr/>
        </p:nvPicPr>
        <p:blipFill>
          <a:blip r:embed="rId5"/>
          <a:stretch>
            <a:fillRect/>
          </a:stretch>
        </p:blipFill>
        <p:spPr>
          <a:xfrm>
            <a:off x="487542" y="2479799"/>
            <a:ext cx="1414299" cy="719853"/>
          </a:xfrm>
          <a:prstGeom prst="rect">
            <a:avLst/>
          </a:prstGeom>
        </p:spPr>
      </p:pic>
      <p:sp>
        <p:nvSpPr>
          <p:cNvPr id="18" name="TextBox 17">
            <a:extLst>
              <a:ext uri="{FF2B5EF4-FFF2-40B4-BE49-F238E27FC236}">
                <a16:creationId xmlns:a16="http://schemas.microsoft.com/office/drawing/2014/main" id="{12E80DA7-878A-17E9-69DC-BCB4C8DFCA22}"/>
              </a:ext>
            </a:extLst>
          </p:cNvPr>
          <p:cNvSpPr txBox="1"/>
          <p:nvPr/>
        </p:nvSpPr>
        <p:spPr>
          <a:xfrm>
            <a:off x="172616" y="3199652"/>
            <a:ext cx="2044149"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Nuclear Magneton</a:t>
            </a:r>
          </a:p>
        </p:txBody>
      </p:sp>
      <p:sp>
        <p:nvSpPr>
          <p:cNvPr id="20" name="TextBox 19">
            <a:extLst>
              <a:ext uri="{FF2B5EF4-FFF2-40B4-BE49-F238E27FC236}">
                <a16:creationId xmlns:a16="http://schemas.microsoft.com/office/drawing/2014/main" id="{D286A6B9-8019-1AD6-85C0-8422E94E28CA}"/>
              </a:ext>
            </a:extLst>
          </p:cNvPr>
          <p:cNvSpPr txBox="1"/>
          <p:nvPr/>
        </p:nvSpPr>
        <p:spPr>
          <a:xfrm>
            <a:off x="141514" y="3913642"/>
            <a:ext cx="3360215"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Combining everything thus far:</a:t>
            </a:r>
          </a:p>
        </p:txBody>
      </p:sp>
      <p:sp>
        <p:nvSpPr>
          <p:cNvPr id="22" name="Rectangle 21">
            <a:extLst>
              <a:ext uri="{FF2B5EF4-FFF2-40B4-BE49-F238E27FC236}">
                <a16:creationId xmlns:a16="http://schemas.microsoft.com/office/drawing/2014/main" id="{D54B966F-92B4-1534-5D1E-F7AC23BD0494}"/>
              </a:ext>
            </a:extLst>
          </p:cNvPr>
          <p:cNvSpPr/>
          <p:nvPr/>
        </p:nvSpPr>
        <p:spPr>
          <a:xfrm>
            <a:off x="798519" y="4749635"/>
            <a:ext cx="10464331" cy="12772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C3FD6E8-BF6E-EC8A-298B-4041D501A33F}"/>
              </a:ext>
            </a:extLst>
          </p:cNvPr>
          <p:cNvPicPr>
            <a:picLocks noChangeAspect="1"/>
          </p:cNvPicPr>
          <p:nvPr/>
        </p:nvPicPr>
        <p:blipFill>
          <a:blip r:embed="rId6"/>
          <a:stretch>
            <a:fillRect/>
          </a:stretch>
        </p:blipFill>
        <p:spPr>
          <a:xfrm>
            <a:off x="1776283" y="4914882"/>
            <a:ext cx="8508801" cy="892646"/>
          </a:xfrm>
          <a:prstGeom prst="rect">
            <a:avLst/>
          </a:prstGeom>
        </p:spPr>
      </p:pic>
    </p:spTree>
    <p:extLst>
      <p:ext uri="{BB962C8B-B14F-4D97-AF65-F5344CB8AC3E}">
        <p14:creationId xmlns:p14="http://schemas.microsoft.com/office/powerpoint/2010/main" val="209701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B1BE1-3B36-D2BC-A971-1437096BAF5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3E68AE8-DCEF-12A3-98BA-A829829F37DA}"/>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E7B231F5-D71D-437E-0894-F6B89884E933}"/>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12</a:t>
            </a:fld>
            <a:endParaRPr lang="en-CA" sz="1600" b="1" dirty="0">
              <a:solidFill>
                <a:schemeClr val="tx1"/>
              </a:solidFill>
            </a:endParaRPr>
          </a:p>
        </p:txBody>
      </p:sp>
      <p:sp>
        <p:nvSpPr>
          <p:cNvPr id="3" name="Rectangle 2">
            <a:extLst>
              <a:ext uri="{FF2B5EF4-FFF2-40B4-BE49-F238E27FC236}">
                <a16:creationId xmlns:a16="http://schemas.microsoft.com/office/drawing/2014/main" id="{8464A5A7-9A03-C9DB-0FA8-BCAEBB2BE288}"/>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F70F30-D8DE-5BC7-404A-A872FDE0AA99}"/>
              </a:ext>
            </a:extLst>
          </p:cNvPr>
          <p:cNvSpPr>
            <a:spLocks noGrp="1"/>
          </p:cNvSpPr>
          <p:nvPr>
            <p:ph type="title"/>
          </p:nvPr>
        </p:nvSpPr>
        <p:spPr>
          <a:xfrm>
            <a:off x="-1" y="-141188"/>
            <a:ext cx="11386458"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Including the nuclear Zeeman effect cont’d:</a:t>
            </a:r>
          </a:p>
        </p:txBody>
      </p:sp>
      <p:pic>
        <p:nvPicPr>
          <p:cNvPr id="4" name="Picture 3" descr="A diagram of a magnetic field&#10;&#10;Description automatically generated">
            <a:extLst>
              <a:ext uri="{FF2B5EF4-FFF2-40B4-BE49-F238E27FC236}">
                <a16:creationId xmlns:a16="http://schemas.microsoft.com/office/drawing/2014/main" id="{627DDB19-E25F-FB04-BBD5-4ED624CA9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162214"/>
            <a:ext cx="7459118" cy="3384121"/>
          </a:xfrm>
          <a:prstGeom prst="rect">
            <a:avLst/>
          </a:prstGeom>
        </p:spPr>
      </p:pic>
      <p:sp>
        <p:nvSpPr>
          <p:cNvPr id="22" name="Rectangle 21">
            <a:extLst>
              <a:ext uri="{FF2B5EF4-FFF2-40B4-BE49-F238E27FC236}">
                <a16:creationId xmlns:a16="http://schemas.microsoft.com/office/drawing/2014/main" id="{D4CC8CD5-4B24-15C5-A181-CBE9AC70D49E}"/>
              </a:ext>
            </a:extLst>
          </p:cNvPr>
          <p:cNvSpPr/>
          <p:nvPr/>
        </p:nvSpPr>
        <p:spPr>
          <a:xfrm>
            <a:off x="3998978" y="4295815"/>
            <a:ext cx="8026636" cy="115414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6E75010-626D-7BED-831A-4B799C124A0C}"/>
                  </a:ext>
                </a:extLst>
              </p:cNvPr>
              <p:cNvSpPr txBox="1"/>
              <p:nvPr/>
            </p:nvSpPr>
            <p:spPr>
              <a:xfrm>
                <a:off x="7733099" y="1458312"/>
                <a:ext cx="4340679" cy="2168863"/>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There are now two perturbations that can be applied to the Hamiltonian.</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The quadratic Zeeman effect </a:t>
                </a:r>
                <a14:m>
                  <m:oMath xmlns:m="http://schemas.openxmlformats.org/officeDocument/2006/math">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𝑟</m:t>
                        </m:r>
                      </m:e>
                      <m:sup>
                        <m:r>
                          <a:rPr lang="en-CA" b="0" i="1" smtClean="0">
                            <a:latin typeface="Cambria Math" panose="02040503050406030204" pitchFamily="18" charset="0"/>
                          </a:rPr>
                          <m:t>2</m:t>
                        </m:r>
                      </m:sup>
                    </m:sSup>
                    <m:r>
                      <a:rPr lang="en-CA" b="0" i="1" smtClean="0">
                        <a:latin typeface="Cambria Math" panose="02040503050406030204" pitchFamily="18" charset="0"/>
                      </a:rPr>
                      <m:t>)</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AutoNum type="arabicPeriod"/>
                </a:pP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342900" indent="-342900">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The</a:t>
                </a:r>
                <a:r>
                  <a:rPr lang="en-US" dirty="0">
                    <a:latin typeface="CMU Serif Roman" panose="02000603000000000000" pitchFamily="2" charset="0"/>
                    <a:ea typeface="CMU Serif Roman" panose="02000603000000000000" pitchFamily="2" charset="0"/>
                    <a:cs typeface="CMU Serif Roman" panose="02000603000000000000" pitchFamily="2" charset="0"/>
                  </a:rPr>
                  <a:t> relativistic magnetic dipole moment operator </a:t>
                </a:r>
                <a14:m>
                  <m:oMath xmlns:m="http://schemas.openxmlformats.org/officeDocument/2006/math">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𝑟</m:t>
                            </m:r>
                          </m:den>
                        </m:f>
                      </m:e>
                    </m:d>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5" name="TextBox 4">
                <a:extLst>
                  <a:ext uri="{FF2B5EF4-FFF2-40B4-BE49-F238E27FC236}">
                    <a16:creationId xmlns:a16="http://schemas.microsoft.com/office/drawing/2014/main" id="{76E75010-626D-7BED-831A-4B799C124A0C}"/>
                  </a:ext>
                </a:extLst>
              </p:cNvPr>
              <p:cNvSpPr txBox="1">
                <a:spLocks noRot="1" noChangeAspect="1" noMove="1" noResize="1" noEditPoints="1" noAdjustHandles="1" noChangeArrowheads="1" noChangeShapeType="1" noTextEdit="1"/>
              </p:cNvSpPr>
              <p:nvPr/>
            </p:nvSpPr>
            <p:spPr>
              <a:xfrm>
                <a:off x="7733099" y="1458312"/>
                <a:ext cx="4340679" cy="2168863"/>
              </a:xfrm>
              <a:prstGeom prst="rect">
                <a:avLst/>
              </a:prstGeom>
              <a:blipFill>
                <a:blip r:embed="rId4"/>
                <a:stretch>
                  <a:fillRect l="-1462" t="-1163" b="-58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7474489-6B98-C6F4-7BC8-D291E453970E}"/>
              </a:ext>
            </a:extLst>
          </p:cNvPr>
          <p:cNvPicPr>
            <a:picLocks noChangeAspect="1"/>
          </p:cNvPicPr>
          <p:nvPr/>
        </p:nvPicPr>
        <p:blipFill>
          <a:blip r:embed="rId5"/>
          <a:stretch>
            <a:fillRect/>
          </a:stretch>
        </p:blipFill>
        <p:spPr>
          <a:xfrm>
            <a:off x="89266" y="5535810"/>
            <a:ext cx="4240997" cy="855502"/>
          </a:xfrm>
          <a:prstGeom prst="rect">
            <a:avLst/>
          </a:prstGeom>
        </p:spPr>
      </p:pic>
      <p:pic>
        <p:nvPicPr>
          <p:cNvPr id="21" name="Picture 20">
            <a:extLst>
              <a:ext uri="{FF2B5EF4-FFF2-40B4-BE49-F238E27FC236}">
                <a16:creationId xmlns:a16="http://schemas.microsoft.com/office/drawing/2014/main" id="{28366482-503C-D91B-2413-052BD6833D9C}"/>
              </a:ext>
            </a:extLst>
          </p:cNvPr>
          <p:cNvPicPr>
            <a:picLocks noChangeAspect="1"/>
          </p:cNvPicPr>
          <p:nvPr/>
        </p:nvPicPr>
        <p:blipFill>
          <a:blip r:embed="rId6"/>
          <a:stretch>
            <a:fillRect/>
          </a:stretch>
        </p:blipFill>
        <p:spPr>
          <a:xfrm>
            <a:off x="4175993" y="4478194"/>
            <a:ext cx="7672606" cy="804922"/>
          </a:xfrm>
          <a:prstGeom prst="rect">
            <a:avLst/>
          </a:prstGeom>
        </p:spPr>
      </p:pic>
    </p:spTree>
    <p:extLst>
      <p:ext uri="{BB962C8B-B14F-4D97-AF65-F5344CB8AC3E}">
        <p14:creationId xmlns:p14="http://schemas.microsoft.com/office/powerpoint/2010/main" val="2524549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A63E8-1858-AECA-50E2-18B48B18A36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79156B2-0AAD-75BF-CB85-C765EBA50B3C}"/>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C4EB7692-782E-525C-AC0C-C3C0C1B6C5C4}"/>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13</a:t>
            </a:fld>
            <a:endParaRPr lang="en-CA" sz="1600" b="1" dirty="0">
              <a:solidFill>
                <a:schemeClr val="tx1"/>
              </a:solidFill>
            </a:endParaRPr>
          </a:p>
        </p:txBody>
      </p:sp>
      <p:sp>
        <p:nvSpPr>
          <p:cNvPr id="3" name="Rectangle 2">
            <a:extLst>
              <a:ext uri="{FF2B5EF4-FFF2-40B4-BE49-F238E27FC236}">
                <a16:creationId xmlns:a16="http://schemas.microsoft.com/office/drawing/2014/main" id="{B6A17FAD-7E21-2B0F-9D62-90E57F68F802}"/>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7ED317-8C36-C9E3-6D5C-2B3B25685084}"/>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Perturbation Theory</a:t>
            </a:r>
          </a:p>
        </p:txBody>
      </p:sp>
      <p:sp>
        <p:nvSpPr>
          <p:cNvPr id="11" name="TextBox 10">
            <a:extLst>
              <a:ext uri="{FF2B5EF4-FFF2-40B4-BE49-F238E27FC236}">
                <a16:creationId xmlns:a16="http://schemas.microsoft.com/office/drawing/2014/main" id="{85ADC34A-3F5E-12A2-5C42-4563D0724246}"/>
              </a:ext>
            </a:extLst>
          </p:cNvPr>
          <p:cNvSpPr txBox="1"/>
          <p:nvPr/>
        </p:nvSpPr>
        <p:spPr>
          <a:xfrm>
            <a:off x="154380" y="1184375"/>
            <a:ext cx="11190884" cy="2308324"/>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Starting with the Basic Hamiltonian Equation:</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We can expand the wavefunction and its energies as a power series in </a:t>
            </a:r>
            <a:r>
              <a:rPr lang="en-US" dirty="0" err="1">
                <a:latin typeface="CMU Serif Roman" panose="02000603000000000000" pitchFamily="2" charset="0"/>
                <a:ea typeface="CMU Serif Roman" panose="02000603000000000000" pitchFamily="2" charset="0"/>
                <a:cs typeface="CMU Serif Roman" panose="02000603000000000000" pitchFamily="2" charset="0"/>
              </a:rPr>
              <a:t>λ</a:t>
            </a:r>
            <a:r>
              <a:rPr lang="en-US" dirty="0">
                <a:latin typeface="CMU Serif Roman" panose="02000603000000000000" pitchFamily="2" charset="0"/>
                <a:ea typeface="CMU Serif Roman" panose="02000603000000000000" pitchFamily="2" charset="0"/>
                <a:cs typeface="CMU Serif Roman" panose="02000603000000000000" pitchFamily="2" charset="0"/>
              </a:rPr>
              <a:t>:</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And write our total Hamiltonian as the sum of the unperturbed Hamiltonian added with the perturbed term</a:t>
            </a:r>
            <a:endParaRPr lang="en-US" dirty="0"/>
          </a:p>
        </p:txBody>
      </p:sp>
      <p:pic>
        <p:nvPicPr>
          <p:cNvPr id="13" name="Picture 12">
            <a:extLst>
              <a:ext uri="{FF2B5EF4-FFF2-40B4-BE49-F238E27FC236}">
                <a16:creationId xmlns:a16="http://schemas.microsoft.com/office/drawing/2014/main" id="{93225866-9820-998D-7305-FEE581524743}"/>
              </a:ext>
            </a:extLst>
          </p:cNvPr>
          <p:cNvPicPr>
            <a:picLocks noChangeAspect="1"/>
          </p:cNvPicPr>
          <p:nvPr/>
        </p:nvPicPr>
        <p:blipFill>
          <a:blip r:embed="rId3"/>
          <a:stretch>
            <a:fillRect/>
          </a:stretch>
        </p:blipFill>
        <p:spPr>
          <a:xfrm>
            <a:off x="1286376" y="1586939"/>
            <a:ext cx="1829803" cy="333431"/>
          </a:xfrm>
          <a:prstGeom prst="rect">
            <a:avLst/>
          </a:prstGeom>
        </p:spPr>
      </p:pic>
      <p:pic>
        <p:nvPicPr>
          <p:cNvPr id="18" name="Picture 17">
            <a:extLst>
              <a:ext uri="{FF2B5EF4-FFF2-40B4-BE49-F238E27FC236}">
                <a16:creationId xmlns:a16="http://schemas.microsoft.com/office/drawing/2014/main" id="{2609DA2A-D4D4-E9D8-DE5F-983234882BDA}"/>
              </a:ext>
            </a:extLst>
          </p:cNvPr>
          <p:cNvPicPr>
            <a:picLocks noChangeAspect="1"/>
          </p:cNvPicPr>
          <p:nvPr/>
        </p:nvPicPr>
        <p:blipFill>
          <a:blip r:embed="rId4"/>
          <a:stretch>
            <a:fillRect/>
          </a:stretch>
        </p:blipFill>
        <p:spPr>
          <a:xfrm>
            <a:off x="358942" y="2437391"/>
            <a:ext cx="4056647" cy="372086"/>
          </a:xfrm>
          <a:prstGeom prst="rect">
            <a:avLst/>
          </a:prstGeom>
        </p:spPr>
      </p:pic>
      <p:pic>
        <p:nvPicPr>
          <p:cNvPr id="19" name="Picture 18">
            <a:extLst>
              <a:ext uri="{FF2B5EF4-FFF2-40B4-BE49-F238E27FC236}">
                <a16:creationId xmlns:a16="http://schemas.microsoft.com/office/drawing/2014/main" id="{E688517D-9A20-AD77-11B0-8605597722CD}"/>
              </a:ext>
            </a:extLst>
          </p:cNvPr>
          <p:cNvPicPr>
            <a:picLocks noChangeAspect="1"/>
          </p:cNvPicPr>
          <p:nvPr/>
        </p:nvPicPr>
        <p:blipFill>
          <a:blip r:embed="rId5"/>
          <a:stretch>
            <a:fillRect/>
          </a:stretch>
        </p:blipFill>
        <p:spPr>
          <a:xfrm>
            <a:off x="5360069" y="2434680"/>
            <a:ext cx="4205036" cy="374797"/>
          </a:xfrm>
          <a:prstGeom prst="rect">
            <a:avLst/>
          </a:prstGeom>
        </p:spPr>
      </p:pic>
      <p:pic>
        <p:nvPicPr>
          <p:cNvPr id="20" name="Picture 19">
            <a:extLst>
              <a:ext uri="{FF2B5EF4-FFF2-40B4-BE49-F238E27FC236}">
                <a16:creationId xmlns:a16="http://schemas.microsoft.com/office/drawing/2014/main" id="{F8565D38-3362-6462-E472-4837D3C8D3FA}"/>
              </a:ext>
            </a:extLst>
          </p:cNvPr>
          <p:cNvPicPr>
            <a:picLocks noChangeAspect="1"/>
          </p:cNvPicPr>
          <p:nvPr/>
        </p:nvPicPr>
        <p:blipFill>
          <a:blip r:embed="rId6"/>
          <a:stretch>
            <a:fillRect/>
          </a:stretch>
        </p:blipFill>
        <p:spPr>
          <a:xfrm>
            <a:off x="1165558" y="3585433"/>
            <a:ext cx="2071437" cy="309830"/>
          </a:xfrm>
          <a:prstGeom prst="rect">
            <a:avLst/>
          </a:prstGeom>
        </p:spPr>
      </p:pic>
      <p:sp>
        <p:nvSpPr>
          <p:cNvPr id="21" name="TextBox 20">
            <a:extLst>
              <a:ext uri="{FF2B5EF4-FFF2-40B4-BE49-F238E27FC236}">
                <a16:creationId xmlns:a16="http://schemas.microsoft.com/office/drawing/2014/main" id="{D41EBFF6-5994-8998-8E96-81820ACC1FA7}"/>
              </a:ext>
            </a:extLst>
          </p:cNvPr>
          <p:cNvSpPr txBox="1"/>
          <p:nvPr/>
        </p:nvSpPr>
        <p:spPr>
          <a:xfrm>
            <a:off x="154380" y="4095212"/>
            <a:ext cx="7048724"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Combining all 4 equations together we produce the following result:</a:t>
            </a:r>
          </a:p>
        </p:txBody>
      </p:sp>
      <p:pic>
        <p:nvPicPr>
          <p:cNvPr id="22" name="Picture 21">
            <a:extLst>
              <a:ext uri="{FF2B5EF4-FFF2-40B4-BE49-F238E27FC236}">
                <a16:creationId xmlns:a16="http://schemas.microsoft.com/office/drawing/2014/main" id="{B66637B8-0195-E3DF-4353-D44E82491FC9}"/>
              </a:ext>
            </a:extLst>
          </p:cNvPr>
          <p:cNvPicPr>
            <a:picLocks noChangeAspect="1"/>
          </p:cNvPicPr>
          <p:nvPr/>
        </p:nvPicPr>
        <p:blipFill>
          <a:blip r:embed="rId7"/>
          <a:stretch>
            <a:fillRect/>
          </a:stretch>
        </p:blipFill>
        <p:spPr>
          <a:xfrm>
            <a:off x="367707" y="5148872"/>
            <a:ext cx="11594620" cy="363087"/>
          </a:xfrm>
          <a:prstGeom prst="rect">
            <a:avLst/>
          </a:prstGeom>
        </p:spPr>
      </p:pic>
    </p:spTree>
    <p:extLst>
      <p:ext uri="{BB962C8B-B14F-4D97-AF65-F5344CB8AC3E}">
        <p14:creationId xmlns:p14="http://schemas.microsoft.com/office/powerpoint/2010/main" val="301870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7E39A-5564-9EFA-2B1A-79C2A9301A2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D5F28E2-6110-449B-42F0-E244FD348BFF}"/>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15DB5F1F-B737-9206-B346-469821E73E39}"/>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14</a:t>
            </a:fld>
            <a:endParaRPr lang="en-CA" sz="1600" b="1" dirty="0">
              <a:solidFill>
                <a:schemeClr val="tx1"/>
              </a:solidFill>
            </a:endParaRPr>
          </a:p>
        </p:txBody>
      </p:sp>
      <p:sp>
        <p:nvSpPr>
          <p:cNvPr id="3" name="Rectangle 2">
            <a:extLst>
              <a:ext uri="{FF2B5EF4-FFF2-40B4-BE49-F238E27FC236}">
                <a16:creationId xmlns:a16="http://schemas.microsoft.com/office/drawing/2014/main" id="{80A3278B-BD8C-B6DC-FE1A-C2C753F2AE2B}"/>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871F40-075C-CC37-DD31-90B625B75A61}"/>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Perturbation Theory cont’d</a:t>
            </a:r>
          </a:p>
        </p:txBody>
      </p:sp>
      <p:pic>
        <p:nvPicPr>
          <p:cNvPr id="4" name="Picture 3">
            <a:extLst>
              <a:ext uri="{FF2B5EF4-FFF2-40B4-BE49-F238E27FC236}">
                <a16:creationId xmlns:a16="http://schemas.microsoft.com/office/drawing/2014/main" id="{5BB7F125-0BD2-4E00-E6C2-2BAEAA6CECCB}"/>
              </a:ext>
            </a:extLst>
          </p:cNvPr>
          <p:cNvPicPr>
            <a:picLocks noChangeAspect="1"/>
          </p:cNvPicPr>
          <p:nvPr/>
        </p:nvPicPr>
        <p:blipFill>
          <a:blip r:embed="rId3"/>
          <a:stretch>
            <a:fillRect/>
          </a:stretch>
        </p:blipFill>
        <p:spPr>
          <a:xfrm>
            <a:off x="298690" y="1198026"/>
            <a:ext cx="11594620" cy="363087"/>
          </a:xfrm>
          <a:prstGeom prst="rect">
            <a:avLst/>
          </a:prstGeom>
        </p:spPr>
      </p:pic>
      <p:sp>
        <p:nvSpPr>
          <p:cNvPr id="5" name="TextBox 4">
            <a:extLst>
              <a:ext uri="{FF2B5EF4-FFF2-40B4-BE49-F238E27FC236}">
                <a16:creationId xmlns:a16="http://schemas.microsoft.com/office/drawing/2014/main" id="{D63253F5-76E2-6DED-77F2-3E7E845E093F}"/>
              </a:ext>
            </a:extLst>
          </p:cNvPr>
          <p:cNvSpPr txBox="1"/>
          <p:nvPr/>
        </p:nvSpPr>
        <p:spPr>
          <a:xfrm>
            <a:off x="138920" y="1864895"/>
            <a:ext cx="11921853" cy="2308324"/>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We can rearrange the equation by collecting powers of </a:t>
            </a:r>
            <a:r>
              <a:rPr lang="en-US" dirty="0" err="1">
                <a:latin typeface="CMU Serif Roman" panose="02000603000000000000" pitchFamily="2" charset="0"/>
                <a:ea typeface="CMU Serif Roman" panose="02000603000000000000" pitchFamily="2" charset="0"/>
                <a:cs typeface="CMU Serif Roman" panose="02000603000000000000" pitchFamily="2" charset="0"/>
              </a:rPr>
              <a:t>λ</a:t>
            </a:r>
            <a:r>
              <a:rPr lang="en-US" dirty="0">
                <a:latin typeface="CMU Serif Roman" panose="02000603000000000000" pitchFamily="2" charset="0"/>
                <a:ea typeface="CMU Serif Roman" panose="02000603000000000000" pitchFamily="2" charset="0"/>
                <a:cs typeface="CMU Serif Roman" panose="02000603000000000000" pitchFamily="2" charset="0"/>
              </a:rPr>
              <a:t>:</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Where each power of </a:t>
            </a:r>
            <a:r>
              <a:rPr lang="en-US" dirty="0" err="1">
                <a:latin typeface="CMU Serif Roman" panose="02000603000000000000" pitchFamily="2" charset="0"/>
                <a:ea typeface="CMU Serif Roman" panose="02000603000000000000" pitchFamily="2" charset="0"/>
                <a:cs typeface="CMU Serif Roman" panose="02000603000000000000" pitchFamily="2" charset="0"/>
              </a:rPr>
              <a:t>λ</a:t>
            </a:r>
            <a:r>
              <a:rPr lang="en-US" dirty="0">
                <a:latin typeface="CMU Serif Roman" panose="02000603000000000000" pitchFamily="2" charset="0"/>
                <a:ea typeface="CMU Serif Roman" panose="02000603000000000000" pitchFamily="2" charset="0"/>
                <a:cs typeface="CMU Serif Roman" panose="02000603000000000000" pitchFamily="2" charset="0"/>
              </a:rPr>
              <a:t> corresponds to a higher order correction. We can then write an equation for each power of </a:t>
            </a:r>
            <a:r>
              <a:rPr lang="en-US" dirty="0" err="1">
                <a:latin typeface="CMU Serif Roman" panose="02000603000000000000" pitchFamily="2" charset="0"/>
                <a:ea typeface="CMU Serif Roman" panose="02000603000000000000" pitchFamily="2" charset="0"/>
                <a:cs typeface="CMU Serif Roman" panose="02000603000000000000" pitchFamily="2" charset="0"/>
              </a:rPr>
              <a:t>λ</a:t>
            </a:r>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pic>
        <p:nvPicPr>
          <p:cNvPr id="9" name="Picture 8">
            <a:extLst>
              <a:ext uri="{FF2B5EF4-FFF2-40B4-BE49-F238E27FC236}">
                <a16:creationId xmlns:a16="http://schemas.microsoft.com/office/drawing/2014/main" id="{6FBA2C39-4F3B-127C-063F-861ED1952E9E}"/>
              </a:ext>
            </a:extLst>
          </p:cNvPr>
          <p:cNvPicPr>
            <a:picLocks noChangeAspect="1"/>
          </p:cNvPicPr>
          <p:nvPr/>
        </p:nvPicPr>
        <p:blipFill>
          <a:blip r:embed="rId4"/>
          <a:stretch>
            <a:fillRect/>
          </a:stretch>
        </p:blipFill>
        <p:spPr>
          <a:xfrm>
            <a:off x="298690" y="2595237"/>
            <a:ext cx="5957080" cy="319509"/>
          </a:xfrm>
          <a:prstGeom prst="rect">
            <a:avLst/>
          </a:prstGeom>
        </p:spPr>
      </p:pic>
      <p:pic>
        <p:nvPicPr>
          <p:cNvPr id="10" name="Picture 9">
            <a:extLst>
              <a:ext uri="{FF2B5EF4-FFF2-40B4-BE49-F238E27FC236}">
                <a16:creationId xmlns:a16="http://schemas.microsoft.com/office/drawing/2014/main" id="{2535EE25-E881-6104-61D9-CE7D44779C19}"/>
              </a:ext>
            </a:extLst>
          </p:cNvPr>
          <p:cNvPicPr>
            <a:picLocks noChangeAspect="1"/>
          </p:cNvPicPr>
          <p:nvPr/>
        </p:nvPicPr>
        <p:blipFill>
          <a:blip r:embed="rId5"/>
          <a:stretch>
            <a:fillRect/>
          </a:stretch>
        </p:blipFill>
        <p:spPr>
          <a:xfrm>
            <a:off x="3960254" y="3081674"/>
            <a:ext cx="7772400" cy="347326"/>
          </a:xfrm>
          <a:prstGeom prst="rect">
            <a:avLst/>
          </a:prstGeom>
        </p:spPr>
      </p:pic>
      <p:pic>
        <p:nvPicPr>
          <p:cNvPr id="12" name="Picture 11">
            <a:extLst>
              <a:ext uri="{FF2B5EF4-FFF2-40B4-BE49-F238E27FC236}">
                <a16:creationId xmlns:a16="http://schemas.microsoft.com/office/drawing/2014/main" id="{1E20667F-06E1-85E1-E696-B76F1B756FDF}"/>
              </a:ext>
            </a:extLst>
          </p:cNvPr>
          <p:cNvPicPr>
            <a:picLocks noChangeAspect="1"/>
          </p:cNvPicPr>
          <p:nvPr/>
        </p:nvPicPr>
        <p:blipFill>
          <a:blip r:embed="rId6"/>
          <a:stretch>
            <a:fillRect/>
          </a:stretch>
        </p:blipFill>
        <p:spPr>
          <a:xfrm>
            <a:off x="408939" y="5021899"/>
            <a:ext cx="4054643" cy="341356"/>
          </a:xfrm>
          <a:prstGeom prst="rect">
            <a:avLst/>
          </a:prstGeom>
        </p:spPr>
      </p:pic>
      <p:pic>
        <p:nvPicPr>
          <p:cNvPr id="14" name="Picture 13">
            <a:extLst>
              <a:ext uri="{FF2B5EF4-FFF2-40B4-BE49-F238E27FC236}">
                <a16:creationId xmlns:a16="http://schemas.microsoft.com/office/drawing/2014/main" id="{D5AD7715-2C2F-FD2D-BBB0-156DD15FF419}"/>
              </a:ext>
            </a:extLst>
          </p:cNvPr>
          <p:cNvPicPr>
            <a:picLocks noChangeAspect="1"/>
          </p:cNvPicPr>
          <p:nvPr/>
        </p:nvPicPr>
        <p:blipFill>
          <a:blip r:embed="rId7"/>
          <a:stretch>
            <a:fillRect/>
          </a:stretch>
        </p:blipFill>
        <p:spPr>
          <a:xfrm>
            <a:off x="408939" y="4477001"/>
            <a:ext cx="1829803" cy="333431"/>
          </a:xfrm>
          <a:prstGeom prst="rect">
            <a:avLst/>
          </a:prstGeom>
        </p:spPr>
      </p:pic>
      <p:pic>
        <p:nvPicPr>
          <p:cNvPr id="15" name="Picture 14">
            <a:extLst>
              <a:ext uri="{FF2B5EF4-FFF2-40B4-BE49-F238E27FC236}">
                <a16:creationId xmlns:a16="http://schemas.microsoft.com/office/drawing/2014/main" id="{86246AFC-6D96-43F5-D5AF-1C29B7CCB83D}"/>
              </a:ext>
            </a:extLst>
          </p:cNvPr>
          <p:cNvPicPr>
            <a:picLocks noChangeAspect="1"/>
          </p:cNvPicPr>
          <p:nvPr/>
        </p:nvPicPr>
        <p:blipFill>
          <a:blip r:embed="rId8"/>
          <a:stretch>
            <a:fillRect/>
          </a:stretch>
        </p:blipFill>
        <p:spPr>
          <a:xfrm>
            <a:off x="408939" y="5543303"/>
            <a:ext cx="5226050" cy="345593"/>
          </a:xfrm>
          <a:prstGeom prst="rect">
            <a:avLst/>
          </a:prstGeom>
        </p:spPr>
      </p:pic>
      <p:sp>
        <p:nvSpPr>
          <p:cNvPr id="23" name="Rectangle 22">
            <a:extLst>
              <a:ext uri="{FF2B5EF4-FFF2-40B4-BE49-F238E27FC236}">
                <a16:creationId xmlns:a16="http://schemas.microsoft.com/office/drawing/2014/main" id="{AA2A0150-A9EE-EDF1-24A7-F9BF6400AF5B}"/>
              </a:ext>
            </a:extLst>
          </p:cNvPr>
          <p:cNvSpPr/>
          <p:nvPr/>
        </p:nvSpPr>
        <p:spPr>
          <a:xfrm>
            <a:off x="298690" y="4379495"/>
            <a:ext cx="5524594" cy="1636294"/>
          </a:xfrm>
          <a:prstGeom prst="rect">
            <a:avLst/>
          </a:prstGeom>
          <a:solidFill>
            <a:schemeClr val="accent1">
              <a:alpha val="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93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DC471-460C-7AA7-9B92-B6A53E2106F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30641FC-6529-7E3F-81AC-EA79521D78AC}"/>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D7BF8DB6-7C98-3803-E932-B8F465346455}"/>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15</a:t>
            </a:fld>
            <a:endParaRPr lang="en-CA" sz="1600" b="1" dirty="0">
              <a:solidFill>
                <a:schemeClr val="tx1"/>
              </a:solidFill>
            </a:endParaRPr>
          </a:p>
        </p:txBody>
      </p:sp>
      <p:sp>
        <p:nvSpPr>
          <p:cNvPr id="3" name="Rectangle 2">
            <a:extLst>
              <a:ext uri="{FF2B5EF4-FFF2-40B4-BE49-F238E27FC236}">
                <a16:creationId xmlns:a16="http://schemas.microsoft.com/office/drawing/2014/main" id="{0947AF32-BB2C-4886-1223-5AEF6F99FAB9}"/>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7BAA30-A53E-152F-5109-F9CFC834718E}"/>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First-order perturbation theory:</a:t>
            </a:r>
          </a:p>
        </p:txBody>
      </p:sp>
      <p:sp>
        <p:nvSpPr>
          <p:cNvPr id="7" name="TextBox 6">
            <a:extLst>
              <a:ext uri="{FF2B5EF4-FFF2-40B4-BE49-F238E27FC236}">
                <a16:creationId xmlns:a16="http://schemas.microsoft.com/office/drawing/2014/main" id="{3319E3A0-72D5-F4DD-FE35-61C4C8695619}"/>
              </a:ext>
            </a:extLst>
          </p:cNvPr>
          <p:cNvSpPr txBox="1"/>
          <p:nvPr/>
        </p:nvSpPr>
        <p:spPr>
          <a:xfrm>
            <a:off x="264560" y="2045368"/>
            <a:ext cx="11790407" cy="2308324"/>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“First Order” of business is to find     . We can do this by multiplying through by     </a:t>
            </a:r>
          </a:p>
          <a:p>
            <a:endParaRPr lang="en-US" b="0"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b="0"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b="0" dirty="0">
                <a:latin typeface="CMU Serif Roman" panose="02000603000000000000" pitchFamily="2" charset="0"/>
                <a:ea typeface="CMU Serif Roman" panose="02000603000000000000" pitchFamily="2" charset="0"/>
                <a:cs typeface="CMU Serif Roman" panose="02000603000000000000" pitchFamily="2" charset="0"/>
              </a:rPr>
              <a:t>W</a:t>
            </a:r>
            <a:r>
              <a:rPr lang="en-US" dirty="0">
                <a:latin typeface="CMU Serif Roman" panose="02000603000000000000" pitchFamily="2" charset="0"/>
                <a:ea typeface="CMU Serif Roman" panose="02000603000000000000" pitchFamily="2" charset="0"/>
                <a:cs typeface="CMU Serif Roman" panose="02000603000000000000" pitchFamily="2" charset="0"/>
              </a:rPr>
              <a:t>e now have a second order inhomogeneous differential equation to solve to find     , and we can use the method </a:t>
            </a:r>
          </a:p>
          <a:p>
            <a:r>
              <a:rPr lang="en-US" dirty="0">
                <a:latin typeface="CMU Serif Roman" panose="02000603000000000000" pitchFamily="2" charset="0"/>
                <a:ea typeface="CMU Serif Roman" panose="02000603000000000000" pitchFamily="2" charset="0"/>
                <a:cs typeface="CMU Serif Roman" panose="02000603000000000000" pitchFamily="2" charset="0"/>
              </a:rPr>
              <a:t>of Frobenius to solve it.</a:t>
            </a:r>
            <a:endParaRPr lang="en-CA" b="0"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11" name="Picture 10">
            <a:extLst>
              <a:ext uri="{FF2B5EF4-FFF2-40B4-BE49-F238E27FC236}">
                <a16:creationId xmlns:a16="http://schemas.microsoft.com/office/drawing/2014/main" id="{B9BBFD5D-ADB4-F4A1-8522-5A31FAC3E18B}"/>
              </a:ext>
            </a:extLst>
          </p:cNvPr>
          <p:cNvPicPr>
            <a:picLocks noChangeAspect="1"/>
          </p:cNvPicPr>
          <p:nvPr/>
        </p:nvPicPr>
        <p:blipFill>
          <a:blip r:embed="rId3"/>
          <a:stretch>
            <a:fillRect/>
          </a:stretch>
        </p:blipFill>
        <p:spPr>
          <a:xfrm>
            <a:off x="4319203" y="2096151"/>
            <a:ext cx="279025" cy="272382"/>
          </a:xfrm>
          <a:prstGeom prst="rect">
            <a:avLst/>
          </a:prstGeom>
        </p:spPr>
      </p:pic>
      <p:pic>
        <p:nvPicPr>
          <p:cNvPr id="13" name="Picture 12">
            <a:extLst>
              <a:ext uri="{FF2B5EF4-FFF2-40B4-BE49-F238E27FC236}">
                <a16:creationId xmlns:a16="http://schemas.microsoft.com/office/drawing/2014/main" id="{5422BD48-F7C5-671D-7163-C1EDF3504241}"/>
              </a:ext>
            </a:extLst>
          </p:cNvPr>
          <p:cNvPicPr>
            <a:picLocks noChangeAspect="1"/>
          </p:cNvPicPr>
          <p:nvPr/>
        </p:nvPicPr>
        <p:blipFill>
          <a:blip r:embed="rId4"/>
          <a:stretch>
            <a:fillRect/>
          </a:stretch>
        </p:blipFill>
        <p:spPr>
          <a:xfrm>
            <a:off x="9089771" y="2096151"/>
            <a:ext cx="265739" cy="272382"/>
          </a:xfrm>
          <a:prstGeom prst="rect">
            <a:avLst/>
          </a:prstGeom>
        </p:spPr>
      </p:pic>
      <p:pic>
        <p:nvPicPr>
          <p:cNvPr id="17" name="Picture 16">
            <a:extLst>
              <a:ext uri="{FF2B5EF4-FFF2-40B4-BE49-F238E27FC236}">
                <a16:creationId xmlns:a16="http://schemas.microsoft.com/office/drawing/2014/main" id="{7A009D1E-3A74-A319-E711-3A38CF6D5807}"/>
              </a:ext>
            </a:extLst>
          </p:cNvPr>
          <p:cNvPicPr>
            <a:picLocks noChangeAspect="1"/>
          </p:cNvPicPr>
          <p:nvPr/>
        </p:nvPicPr>
        <p:blipFill>
          <a:blip r:embed="rId5"/>
          <a:stretch>
            <a:fillRect/>
          </a:stretch>
        </p:blipFill>
        <p:spPr>
          <a:xfrm>
            <a:off x="348647" y="2623742"/>
            <a:ext cx="3513221" cy="375110"/>
          </a:xfrm>
          <a:prstGeom prst="rect">
            <a:avLst/>
          </a:prstGeom>
        </p:spPr>
      </p:pic>
      <p:pic>
        <p:nvPicPr>
          <p:cNvPr id="18" name="Picture 17">
            <a:extLst>
              <a:ext uri="{FF2B5EF4-FFF2-40B4-BE49-F238E27FC236}">
                <a16:creationId xmlns:a16="http://schemas.microsoft.com/office/drawing/2014/main" id="{00B52862-E8E0-4A25-47DD-F31C67D4B0CE}"/>
              </a:ext>
            </a:extLst>
          </p:cNvPr>
          <p:cNvPicPr>
            <a:picLocks noChangeAspect="1"/>
          </p:cNvPicPr>
          <p:nvPr/>
        </p:nvPicPr>
        <p:blipFill>
          <a:blip r:embed="rId6"/>
          <a:stretch>
            <a:fillRect/>
          </a:stretch>
        </p:blipFill>
        <p:spPr>
          <a:xfrm>
            <a:off x="8557767" y="3429000"/>
            <a:ext cx="276504" cy="283417"/>
          </a:xfrm>
          <a:prstGeom prst="rect">
            <a:avLst/>
          </a:prstGeom>
        </p:spPr>
      </p:pic>
      <p:pic>
        <p:nvPicPr>
          <p:cNvPr id="5" name="Picture 4">
            <a:extLst>
              <a:ext uri="{FF2B5EF4-FFF2-40B4-BE49-F238E27FC236}">
                <a16:creationId xmlns:a16="http://schemas.microsoft.com/office/drawing/2014/main" id="{D135B822-94FF-F17A-3377-7604C460BC5A}"/>
              </a:ext>
            </a:extLst>
          </p:cNvPr>
          <p:cNvPicPr>
            <a:picLocks noChangeAspect="1"/>
          </p:cNvPicPr>
          <p:nvPr/>
        </p:nvPicPr>
        <p:blipFill>
          <a:blip r:embed="rId7"/>
          <a:stretch>
            <a:fillRect/>
          </a:stretch>
        </p:blipFill>
        <p:spPr>
          <a:xfrm>
            <a:off x="348647" y="1364102"/>
            <a:ext cx="3802729" cy="356506"/>
          </a:xfrm>
          <a:prstGeom prst="rect">
            <a:avLst/>
          </a:prstGeom>
        </p:spPr>
      </p:pic>
      <p:pic>
        <p:nvPicPr>
          <p:cNvPr id="9" name="Picture 8">
            <a:extLst>
              <a:ext uri="{FF2B5EF4-FFF2-40B4-BE49-F238E27FC236}">
                <a16:creationId xmlns:a16="http://schemas.microsoft.com/office/drawing/2014/main" id="{37F5EE55-B1EE-3087-CCF9-A31716F1E47F}"/>
              </a:ext>
            </a:extLst>
          </p:cNvPr>
          <p:cNvPicPr>
            <a:picLocks noChangeAspect="1"/>
          </p:cNvPicPr>
          <p:nvPr/>
        </p:nvPicPr>
        <p:blipFill>
          <a:blip r:embed="rId8"/>
          <a:stretch>
            <a:fillRect/>
          </a:stretch>
        </p:blipFill>
        <p:spPr>
          <a:xfrm>
            <a:off x="348647" y="4336637"/>
            <a:ext cx="2822495" cy="1019234"/>
          </a:xfrm>
          <a:prstGeom prst="rect">
            <a:avLst/>
          </a:prstGeom>
        </p:spPr>
      </p:pic>
    </p:spTree>
    <p:extLst>
      <p:ext uri="{BB962C8B-B14F-4D97-AF65-F5344CB8AC3E}">
        <p14:creationId xmlns:p14="http://schemas.microsoft.com/office/powerpoint/2010/main" val="130278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29065-19FE-38C9-B599-ED653F595C2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8536E53-AD5C-794C-9B4C-13F6F2FDA72F}"/>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502BAB74-5EB1-8357-9045-06784C08E7B1}"/>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16</a:t>
            </a:fld>
            <a:endParaRPr lang="en-CA" sz="1600" b="1" dirty="0">
              <a:solidFill>
                <a:schemeClr val="tx1"/>
              </a:solidFill>
            </a:endParaRPr>
          </a:p>
        </p:txBody>
      </p:sp>
      <p:sp>
        <p:nvSpPr>
          <p:cNvPr id="3" name="Rectangle 2">
            <a:extLst>
              <a:ext uri="{FF2B5EF4-FFF2-40B4-BE49-F238E27FC236}">
                <a16:creationId xmlns:a16="http://schemas.microsoft.com/office/drawing/2014/main" id="{DC3A31BC-F263-59C4-51E8-251963EA3FD6}"/>
              </a:ext>
            </a:extLst>
          </p:cNvPr>
          <p:cNvSpPr/>
          <p:nvPr/>
        </p:nvSpPr>
        <p:spPr>
          <a:xfrm>
            <a:off x="0" y="10783"/>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6B2665-EAC0-BA3E-F148-8E653C572D59}"/>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Recursion Relations: </a:t>
            </a:r>
          </a:p>
        </p:txBody>
      </p:sp>
      <p:sp>
        <p:nvSpPr>
          <p:cNvPr id="5" name="TextBox 4">
            <a:extLst>
              <a:ext uri="{FF2B5EF4-FFF2-40B4-BE49-F238E27FC236}">
                <a16:creationId xmlns:a16="http://schemas.microsoft.com/office/drawing/2014/main" id="{E30CCE20-3BE4-DACD-7F23-7F4F0A189AF9}"/>
              </a:ext>
            </a:extLst>
          </p:cNvPr>
          <p:cNvSpPr txBox="1"/>
          <p:nvPr/>
        </p:nvSpPr>
        <p:spPr>
          <a:xfrm>
            <a:off x="24866" y="1094745"/>
            <a:ext cx="67537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To solve our perturbation equation where           we start with: </a:t>
            </a:r>
          </a:p>
        </p:txBody>
      </p:sp>
      <p:sp>
        <p:nvSpPr>
          <p:cNvPr id="14" name="TextBox 13">
            <a:extLst>
              <a:ext uri="{FF2B5EF4-FFF2-40B4-BE49-F238E27FC236}">
                <a16:creationId xmlns:a16="http://schemas.microsoft.com/office/drawing/2014/main" id="{4526005A-5775-92CA-D5E6-38E904669E4D}"/>
              </a:ext>
            </a:extLst>
          </p:cNvPr>
          <p:cNvSpPr txBox="1"/>
          <p:nvPr/>
        </p:nvSpPr>
        <p:spPr>
          <a:xfrm>
            <a:off x="24866" y="2703848"/>
            <a:ext cx="8691803"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Which once we differentiate and perform a shift of index for the summations we get:</a:t>
            </a:r>
          </a:p>
        </p:txBody>
      </p:sp>
      <p:pic>
        <p:nvPicPr>
          <p:cNvPr id="4" name="Picture 3">
            <a:extLst>
              <a:ext uri="{FF2B5EF4-FFF2-40B4-BE49-F238E27FC236}">
                <a16:creationId xmlns:a16="http://schemas.microsoft.com/office/drawing/2014/main" id="{8CEFF583-E1B3-C7B5-61F4-4C9721B4FE42}"/>
              </a:ext>
            </a:extLst>
          </p:cNvPr>
          <p:cNvPicPr>
            <a:picLocks noChangeAspect="1"/>
          </p:cNvPicPr>
          <p:nvPr/>
        </p:nvPicPr>
        <p:blipFill>
          <a:blip r:embed="rId3"/>
          <a:stretch>
            <a:fillRect/>
          </a:stretch>
        </p:blipFill>
        <p:spPr>
          <a:xfrm>
            <a:off x="2000860" y="1664903"/>
            <a:ext cx="8190279" cy="778600"/>
          </a:xfrm>
          <a:prstGeom prst="rect">
            <a:avLst/>
          </a:prstGeom>
        </p:spPr>
      </p:pic>
      <p:pic>
        <p:nvPicPr>
          <p:cNvPr id="12" name="Picture 11">
            <a:extLst>
              <a:ext uri="{FF2B5EF4-FFF2-40B4-BE49-F238E27FC236}">
                <a16:creationId xmlns:a16="http://schemas.microsoft.com/office/drawing/2014/main" id="{35CCFE10-8751-855D-2AF0-DCC424D2EA21}"/>
              </a:ext>
            </a:extLst>
          </p:cNvPr>
          <p:cNvPicPr>
            <a:picLocks noChangeAspect="1"/>
          </p:cNvPicPr>
          <p:nvPr/>
        </p:nvPicPr>
        <p:blipFill>
          <a:blip r:embed="rId4"/>
          <a:stretch>
            <a:fillRect/>
          </a:stretch>
        </p:blipFill>
        <p:spPr>
          <a:xfrm>
            <a:off x="2258922" y="3404062"/>
            <a:ext cx="7407383" cy="742881"/>
          </a:xfrm>
          <a:prstGeom prst="rect">
            <a:avLst/>
          </a:prstGeom>
        </p:spPr>
      </p:pic>
      <p:pic>
        <p:nvPicPr>
          <p:cNvPr id="15" name="Picture 14">
            <a:extLst>
              <a:ext uri="{FF2B5EF4-FFF2-40B4-BE49-F238E27FC236}">
                <a16:creationId xmlns:a16="http://schemas.microsoft.com/office/drawing/2014/main" id="{60F72862-6D32-AE7F-3A18-21D827C95F4C}"/>
              </a:ext>
            </a:extLst>
          </p:cNvPr>
          <p:cNvPicPr>
            <a:picLocks noChangeAspect="1"/>
          </p:cNvPicPr>
          <p:nvPr/>
        </p:nvPicPr>
        <p:blipFill>
          <a:blip r:embed="rId5"/>
          <a:stretch>
            <a:fillRect/>
          </a:stretch>
        </p:blipFill>
        <p:spPr>
          <a:xfrm>
            <a:off x="4365883" y="1246038"/>
            <a:ext cx="589939" cy="162233"/>
          </a:xfrm>
          <a:prstGeom prst="rect">
            <a:avLst/>
          </a:prstGeom>
        </p:spPr>
      </p:pic>
      <p:pic>
        <p:nvPicPr>
          <p:cNvPr id="17" name="Picture 16">
            <a:extLst>
              <a:ext uri="{FF2B5EF4-FFF2-40B4-BE49-F238E27FC236}">
                <a16:creationId xmlns:a16="http://schemas.microsoft.com/office/drawing/2014/main" id="{5CAF7B81-5ACD-9403-BB5A-DDB182E179BA}"/>
              </a:ext>
            </a:extLst>
          </p:cNvPr>
          <p:cNvPicPr>
            <a:picLocks noChangeAspect="1"/>
          </p:cNvPicPr>
          <p:nvPr/>
        </p:nvPicPr>
        <p:blipFill>
          <a:blip r:embed="rId6"/>
          <a:stretch>
            <a:fillRect/>
          </a:stretch>
        </p:blipFill>
        <p:spPr>
          <a:xfrm>
            <a:off x="5251414" y="217109"/>
            <a:ext cx="711200" cy="571500"/>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572474F-CB83-4784-5439-574021B56E6C}"/>
                  </a:ext>
                </a:extLst>
              </p:cNvPr>
              <p:cNvSpPr txBox="1"/>
              <p:nvPr/>
            </p:nvSpPr>
            <p:spPr>
              <a:xfrm>
                <a:off x="146756" y="4360227"/>
                <a:ext cx="1556195" cy="380810"/>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𝐸</m:t>
                        </m:r>
                      </m:e>
                      <m:sup>
                        <m:r>
                          <a:rPr lang="en-CA" b="0" i="1" smtClean="0">
                            <a:latin typeface="Cambria Math" panose="02040503050406030204" pitchFamily="18" charset="0"/>
                          </a:rPr>
                          <m:t>(1)</m:t>
                        </m:r>
                      </m:sup>
                    </m:sSup>
                  </m:oMath>
                </a14:m>
                <a:r>
                  <a:rPr lang="en-US" dirty="0">
                    <a:latin typeface="CMU Serif Roman" panose="02000603000000000000" pitchFamily="2" charset="0"/>
                    <a:ea typeface="CMU Serif Roman" panose="02000603000000000000" pitchFamily="2" charset="0"/>
                    <a:cs typeface="CMU Serif Roman" panose="02000603000000000000" pitchFamily="2" charset="0"/>
                  </a:rPr>
                  <a:t> is</a:t>
                </a:r>
              </a:p>
            </p:txBody>
          </p:sp>
        </mc:Choice>
        <mc:Fallback>
          <p:sp>
            <p:nvSpPr>
              <p:cNvPr id="20" name="TextBox 19">
                <a:extLst>
                  <a:ext uri="{FF2B5EF4-FFF2-40B4-BE49-F238E27FC236}">
                    <a16:creationId xmlns:a16="http://schemas.microsoft.com/office/drawing/2014/main" id="{3572474F-CB83-4784-5439-574021B56E6C}"/>
                  </a:ext>
                </a:extLst>
              </p:cNvPr>
              <p:cNvSpPr txBox="1">
                <a:spLocks noRot="1" noChangeAspect="1" noMove="1" noResize="1" noEditPoints="1" noAdjustHandles="1" noChangeArrowheads="1" noChangeShapeType="1" noTextEdit="1"/>
              </p:cNvSpPr>
              <p:nvPr/>
            </p:nvSpPr>
            <p:spPr>
              <a:xfrm>
                <a:off x="146756" y="4360227"/>
                <a:ext cx="1556195" cy="380810"/>
              </a:xfrm>
              <a:prstGeom prst="rect">
                <a:avLst/>
              </a:prstGeom>
              <a:blipFill>
                <a:blip r:embed="rId7"/>
                <a:stretch>
                  <a:fillRect l="-3252" t="-3226" r="-2439" b="-2580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E08E9C9C-72CE-F8F5-DE1B-2E4A5BA9887A}"/>
              </a:ext>
            </a:extLst>
          </p:cNvPr>
          <p:cNvPicPr>
            <a:picLocks noChangeAspect="1"/>
          </p:cNvPicPr>
          <p:nvPr/>
        </p:nvPicPr>
        <p:blipFill>
          <a:blip r:embed="rId8"/>
          <a:stretch>
            <a:fillRect/>
          </a:stretch>
        </p:blipFill>
        <p:spPr>
          <a:xfrm>
            <a:off x="3891437" y="4940832"/>
            <a:ext cx="3431153" cy="671130"/>
          </a:xfrm>
          <a:prstGeom prst="rect">
            <a:avLst/>
          </a:prstGeom>
        </p:spPr>
      </p:pic>
    </p:spTree>
    <p:extLst>
      <p:ext uri="{BB962C8B-B14F-4D97-AF65-F5344CB8AC3E}">
        <p14:creationId xmlns:p14="http://schemas.microsoft.com/office/powerpoint/2010/main" val="270029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5D3B2-904E-878D-B2B8-D45BA23CA08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4B0BCAF1-BE3A-F353-C6E3-CA101D150427}"/>
              </a:ext>
            </a:extLst>
          </p:cNvPr>
          <p:cNvPicPr>
            <a:picLocks noChangeAspect="1"/>
          </p:cNvPicPr>
          <p:nvPr/>
        </p:nvPicPr>
        <p:blipFill>
          <a:blip r:embed="rId3"/>
          <a:stretch>
            <a:fillRect/>
          </a:stretch>
        </p:blipFill>
        <p:spPr>
          <a:xfrm>
            <a:off x="917678" y="1754378"/>
            <a:ext cx="5426677" cy="2691931"/>
          </a:xfrm>
          <a:prstGeom prst="rect">
            <a:avLst/>
          </a:prstGeom>
        </p:spPr>
      </p:pic>
      <p:sp>
        <p:nvSpPr>
          <p:cNvPr id="8" name="Rectangle 7">
            <a:extLst>
              <a:ext uri="{FF2B5EF4-FFF2-40B4-BE49-F238E27FC236}">
                <a16:creationId xmlns:a16="http://schemas.microsoft.com/office/drawing/2014/main" id="{450A0996-AF17-FAB2-785B-3903B75266E7}"/>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B893FE52-E85E-12CD-0DF6-2C5B791459BB}"/>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17</a:t>
            </a:fld>
            <a:endParaRPr lang="en-CA" sz="1600" b="1" dirty="0">
              <a:solidFill>
                <a:schemeClr val="tx1"/>
              </a:solidFill>
            </a:endParaRPr>
          </a:p>
        </p:txBody>
      </p:sp>
      <p:sp>
        <p:nvSpPr>
          <p:cNvPr id="3" name="Rectangle 2">
            <a:extLst>
              <a:ext uri="{FF2B5EF4-FFF2-40B4-BE49-F238E27FC236}">
                <a16:creationId xmlns:a16="http://schemas.microsoft.com/office/drawing/2014/main" id="{258EB0DE-E28B-D1EA-FA8C-FE5FF3D46A3C}"/>
              </a:ext>
            </a:extLst>
          </p:cNvPr>
          <p:cNvSpPr/>
          <p:nvPr/>
        </p:nvSpPr>
        <p:spPr>
          <a:xfrm>
            <a:off x="0" y="10783"/>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03B53F-E868-63C4-FA08-77AD0F03606C}"/>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Recursion Relations:</a:t>
            </a:r>
          </a:p>
        </p:txBody>
      </p:sp>
      <p:sp>
        <p:nvSpPr>
          <p:cNvPr id="19" name="TextBox 18">
            <a:extLst>
              <a:ext uri="{FF2B5EF4-FFF2-40B4-BE49-F238E27FC236}">
                <a16:creationId xmlns:a16="http://schemas.microsoft.com/office/drawing/2014/main" id="{48B1BC95-B6AB-3391-4EAB-690F5E5830B7}"/>
              </a:ext>
            </a:extLst>
          </p:cNvPr>
          <p:cNvSpPr txBox="1"/>
          <p:nvPr/>
        </p:nvSpPr>
        <p:spPr>
          <a:xfrm>
            <a:off x="150800" y="1167358"/>
            <a:ext cx="8846444" cy="369332"/>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To solve the equation, we then must solve the recursion relation for </a:t>
            </a:r>
            <a:r>
              <a:rPr lang="en-US" dirty="0" err="1">
                <a:latin typeface="CMU Serif Roman" panose="02000603000000000000" pitchFamily="2" charset="0"/>
                <a:ea typeface="CMU Serif Roman" panose="02000603000000000000" pitchFamily="2" charset="0"/>
                <a:cs typeface="CMU Serif Roman" panose="02000603000000000000" pitchFamily="2" charset="0"/>
              </a:rPr>
              <a:t>a</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j</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8" name="TextBox 27">
            <a:extLst>
              <a:ext uri="{FF2B5EF4-FFF2-40B4-BE49-F238E27FC236}">
                <a16:creationId xmlns:a16="http://schemas.microsoft.com/office/drawing/2014/main" id="{968F678A-1F0A-EC51-A56F-5417E232F803}"/>
              </a:ext>
            </a:extLst>
          </p:cNvPr>
          <p:cNvSpPr txBox="1"/>
          <p:nvPr/>
        </p:nvSpPr>
        <p:spPr>
          <a:xfrm>
            <a:off x="150800" y="4663997"/>
            <a:ext cx="11860578"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rest of the terms in the series are all equal to zero, since there are no more higher powers of r on the RHS to match the groupings on the LHS. The result is thus:</a:t>
            </a:r>
          </a:p>
        </p:txBody>
      </p:sp>
      <p:pic>
        <p:nvPicPr>
          <p:cNvPr id="7" name="Picture 6">
            <a:extLst>
              <a:ext uri="{FF2B5EF4-FFF2-40B4-BE49-F238E27FC236}">
                <a16:creationId xmlns:a16="http://schemas.microsoft.com/office/drawing/2014/main" id="{26BA43FE-E406-BDBA-07E9-BCA9F0283AFB}"/>
              </a:ext>
            </a:extLst>
          </p:cNvPr>
          <p:cNvPicPr>
            <a:picLocks noChangeAspect="1"/>
          </p:cNvPicPr>
          <p:nvPr/>
        </p:nvPicPr>
        <p:blipFill>
          <a:blip r:embed="rId4"/>
          <a:stretch>
            <a:fillRect/>
          </a:stretch>
        </p:blipFill>
        <p:spPr>
          <a:xfrm>
            <a:off x="5384800" y="230881"/>
            <a:ext cx="711200" cy="571500"/>
          </a:xfrm>
          <a:prstGeom prst="rect">
            <a:avLst/>
          </a:prstGeom>
        </p:spPr>
      </p:pic>
      <p:pic>
        <p:nvPicPr>
          <p:cNvPr id="10" name="Picture 9">
            <a:extLst>
              <a:ext uri="{FF2B5EF4-FFF2-40B4-BE49-F238E27FC236}">
                <a16:creationId xmlns:a16="http://schemas.microsoft.com/office/drawing/2014/main" id="{A09D7F16-A5EA-E882-97C0-F66ECBFFD0F2}"/>
              </a:ext>
            </a:extLst>
          </p:cNvPr>
          <p:cNvPicPr>
            <a:picLocks noChangeAspect="1"/>
          </p:cNvPicPr>
          <p:nvPr/>
        </p:nvPicPr>
        <p:blipFill>
          <a:blip r:embed="rId5"/>
          <a:stretch>
            <a:fillRect/>
          </a:stretch>
        </p:blipFill>
        <p:spPr>
          <a:xfrm>
            <a:off x="1656644" y="5452041"/>
            <a:ext cx="8663760" cy="777421"/>
          </a:xfrm>
          <a:prstGeom prst="rect">
            <a:avLst/>
          </a:prstGeom>
        </p:spPr>
      </p:pic>
    </p:spTree>
    <p:extLst>
      <p:ext uri="{BB962C8B-B14F-4D97-AF65-F5344CB8AC3E}">
        <p14:creationId xmlns:p14="http://schemas.microsoft.com/office/powerpoint/2010/main" val="3233627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AF468-7156-EA22-62A2-1DD34A9A3E86}"/>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A28F1B03-3408-23E6-BA2B-F780EC6A9474}"/>
              </a:ext>
            </a:extLst>
          </p:cNvPr>
          <p:cNvSpPr/>
          <p:nvPr/>
        </p:nvSpPr>
        <p:spPr>
          <a:xfrm>
            <a:off x="1650623" y="4967111"/>
            <a:ext cx="8351333" cy="1332089"/>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243746-19E3-1B57-A33F-E6403704E0DE}"/>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5EE45044-5101-663A-8B9D-AEA844BE0839}"/>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18</a:t>
            </a:fld>
            <a:endParaRPr lang="en-CA" sz="1600" b="1" dirty="0">
              <a:solidFill>
                <a:schemeClr val="tx1"/>
              </a:solidFill>
            </a:endParaRPr>
          </a:p>
        </p:txBody>
      </p:sp>
      <p:sp>
        <p:nvSpPr>
          <p:cNvPr id="3" name="Rectangle 2">
            <a:extLst>
              <a:ext uri="{FF2B5EF4-FFF2-40B4-BE49-F238E27FC236}">
                <a16:creationId xmlns:a16="http://schemas.microsoft.com/office/drawing/2014/main" id="{137C2610-019C-3FC2-CCDE-097A8CD224B3}"/>
              </a:ext>
            </a:extLst>
          </p:cNvPr>
          <p:cNvSpPr/>
          <p:nvPr/>
        </p:nvSpPr>
        <p:spPr>
          <a:xfrm>
            <a:off x="0" y="10783"/>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17C256-E391-A54D-07A9-163C0C783B8F}"/>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Recursion Relations:</a:t>
            </a:r>
          </a:p>
        </p:txBody>
      </p:sp>
      <p:pic>
        <p:nvPicPr>
          <p:cNvPr id="7" name="Picture 6">
            <a:extLst>
              <a:ext uri="{FF2B5EF4-FFF2-40B4-BE49-F238E27FC236}">
                <a16:creationId xmlns:a16="http://schemas.microsoft.com/office/drawing/2014/main" id="{22F3287E-3C79-E062-B326-A493E655DFE4}"/>
              </a:ext>
            </a:extLst>
          </p:cNvPr>
          <p:cNvPicPr>
            <a:picLocks noChangeAspect="1"/>
          </p:cNvPicPr>
          <p:nvPr/>
        </p:nvPicPr>
        <p:blipFill>
          <a:blip r:embed="rId3"/>
          <a:stretch>
            <a:fillRect/>
          </a:stretch>
        </p:blipFill>
        <p:spPr>
          <a:xfrm>
            <a:off x="5384800" y="230881"/>
            <a:ext cx="711200" cy="571500"/>
          </a:xfrm>
          <a:prstGeom prst="rect">
            <a:avLst/>
          </a:prstGeom>
        </p:spPr>
      </p:pic>
      <p:pic>
        <p:nvPicPr>
          <p:cNvPr id="10" name="Picture 9">
            <a:extLst>
              <a:ext uri="{FF2B5EF4-FFF2-40B4-BE49-F238E27FC236}">
                <a16:creationId xmlns:a16="http://schemas.microsoft.com/office/drawing/2014/main" id="{816589B4-5100-546D-9476-935D356937D5}"/>
              </a:ext>
            </a:extLst>
          </p:cNvPr>
          <p:cNvPicPr>
            <a:picLocks noChangeAspect="1"/>
          </p:cNvPicPr>
          <p:nvPr/>
        </p:nvPicPr>
        <p:blipFill>
          <a:blip r:embed="rId4"/>
          <a:stretch>
            <a:fillRect/>
          </a:stretch>
        </p:blipFill>
        <p:spPr>
          <a:xfrm>
            <a:off x="228831" y="1205943"/>
            <a:ext cx="8663760" cy="777421"/>
          </a:xfrm>
          <a:prstGeom prst="rect">
            <a:avLst/>
          </a:prstGeom>
        </p:spPr>
      </p:pic>
      <p:pic>
        <p:nvPicPr>
          <p:cNvPr id="9" name="Picture 8">
            <a:extLst>
              <a:ext uri="{FF2B5EF4-FFF2-40B4-BE49-F238E27FC236}">
                <a16:creationId xmlns:a16="http://schemas.microsoft.com/office/drawing/2014/main" id="{BFF6CF8A-F864-3B72-9BCD-3A1626160514}"/>
              </a:ext>
            </a:extLst>
          </p:cNvPr>
          <p:cNvPicPr>
            <a:picLocks noChangeAspect="1"/>
          </p:cNvPicPr>
          <p:nvPr/>
        </p:nvPicPr>
        <p:blipFill>
          <a:blip r:embed="rId5"/>
          <a:stretch>
            <a:fillRect/>
          </a:stretch>
        </p:blipFill>
        <p:spPr>
          <a:xfrm>
            <a:off x="433893" y="4031431"/>
            <a:ext cx="2433461" cy="718780"/>
          </a:xfrm>
          <a:prstGeom prst="rect">
            <a:avLst/>
          </a:prstGeom>
        </p:spPr>
      </p:pic>
      <p:sp>
        <p:nvSpPr>
          <p:cNvPr id="11" name="TextBox 10">
            <a:extLst>
              <a:ext uri="{FF2B5EF4-FFF2-40B4-BE49-F238E27FC236}">
                <a16:creationId xmlns:a16="http://schemas.microsoft.com/office/drawing/2014/main" id="{CC1E3671-1799-656B-FEDA-910237D3167C}"/>
              </a:ext>
            </a:extLst>
          </p:cNvPr>
          <p:cNvSpPr txBox="1"/>
          <p:nvPr/>
        </p:nvSpPr>
        <p:spPr>
          <a:xfrm>
            <a:off x="228831" y="2205192"/>
            <a:ext cx="7569701"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Choosing                        we can solve for the undetermined coefficient</a:t>
            </a:r>
            <a:r>
              <a:rPr lang="en-US" dirty="0"/>
              <a:t> </a:t>
            </a:r>
          </a:p>
        </p:txBody>
      </p:sp>
      <p:pic>
        <p:nvPicPr>
          <p:cNvPr id="12" name="Picture 11">
            <a:extLst>
              <a:ext uri="{FF2B5EF4-FFF2-40B4-BE49-F238E27FC236}">
                <a16:creationId xmlns:a16="http://schemas.microsoft.com/office/drawing/2014/main" id="{E23CF9B9-ED2C-DAE0-B4CA-57D60DB63511}"/>
              </a:ext>
            </a:extLst>
          </p:cNvPr>
          <p:cNvPicPr>
            <a:picLocks noChangeAspect="1"/>
          </p:cNvPicPr>
          <p:nvPr/>
        </p:nvPicPr>
        <p:blipFill>
          <a:blip r:embed="rId6"/>
          <a:stretch>
            <a:fillRect/>
          </a:stretch>
        </p:blipFill>
        <p:spPr>
          <a:xfrm>
            <a:off x="1368836" y="2241879"/>
            <a:ext cx="1555501" cy="295958"/>
          </a:xfrm>
          <a:prstGeom prst="rect">
            <a:avLst/>
          </a:prstGeom>
        </p:spPr>
      </p:pic>
      <p:pic>
        <p:nvPicPr>
          <p:cNvPr id="15" name="Picture 14">
            <a:extLst>
              <a:ext uri="{FF2B5EF4-FFF2-40B4-BE49-F238E27FC236}">
                <a16:creationId xmlns:a16="http://schemas.microsoft.com/office/drawing/2014/main" id="{A5BC0CAF-D633-B9E3-3B8B-87D0A1D99ABB}"/>
              </a:ext>
            </a:extLst>
          </p:cNvPr>
          <p:cNvPicPr>
            <a:picLocks noChangeAspect="1"/>
          </p:cNvPicPr>
          <p:nvPr/>
        </p:nvPicPr>
        <p:blipFill>
          <a:blip r:embed="rId7"/>
          <a:stretch>
            <a:fillRect/>
          </a:stretch>
        </p:blipFill>
        <p:spPr>
          <a:xfrm>
            <a:off x="228831" y="2702681"/>
            <a:ext cx="8663760" cy="634756"/>
          </a:xfrm>
          <a:prstGeom prst="rect">
            <a:avLst/>
          </a:prstGeom>
        </p:spPr>
      </p:pic>
      <p:pic>
        <p:nvPicPr>
          <p:cNvPr id="16" name="Picture 15">
            <a:extLst>
              <a:ext uri="{FF2B5EF4-FFF2-40B4-BE49-F238E27FC236}">
                <a16:creationId xmlns:a16="http://schemas.microsoft.com/office/drawing/2014/main" id="{395D540D-C328-B0FF-D541-16DB36FD1B86}"/>
              </a:ext>
            </a:extLst>
          </p:cNvPr>
          <p:cNvPicPr>
            <a:picLocks noChangeAspect="1"/>
          </p:cNvPicPr>
          <p:nvPr/>
        </p:nvPicPr>
        <p:blipFill>
          <a:blip r:embed="rId8"/>
          <a:stretch>
            <a:fillRect/>
          </a:stretch>
        </p:blipFill>
        <p:spPr>
          <a:xfrm>
            <a:off x="1950155" y="5181998"/>
            <a:ext cx="7772400" cy="932688"/>
          </a:xfrm>
          <a:prstGeom prst="rect">
            <a:avLst/>
          </a:prstGeom>
        </p:spPr>
      </p:pic>
      <p:sp>
        <p:nvSpPr>
          <p:cNvPr id="17" name="TextBox 16">
            <a:extLst>
              <a:ext uri="{FF2B5EF4-FFF2-40B4-BE49-F238E27FC236}">
                <a16:creationId xmlns:a16="http://schemas.microsoft.com/office/drawing/2014/main" id="{755582BE-D946-A38F-CF4C-338FC1C16058}"/>
              </a:ext>
            </a:extLst>
          </p:cNvPr>
          <p:cNvSpPr txBox="1"/>
          <p:nvPr/>
        </p:nvSpPr>
        <p:spPr>
          <a:xfrm>
            <a:off x="135466" y="3540622"/>
            <a:ext cx="1515158"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And </a:t>
            </a:r>
            <a:r>
              <a:rPr lang="en-US" dirty="0">
                <a:latin typeface="CMU Serif Roman" panose="02000603000000000000" pitchFamily="2" charset="0"/>
                <a:ea typeface="CMU Serif Roman" panose="02000603000000000000" pitchFamily="2" charset="0"/>
                <a:cs typeface="CMU Serif Roman" panose="02000603000000000000" pitchFamily="2" charset="0"/>
              </a:rPr>
              <a:t>so     is </a:t>
            </a:r>
          </a:p>
        </p:txBody>
      </p:sp>
      <p:pic>
        <p:nvPicPr>
          <p:cNvPr id="18" name="Picture 17">
            <a:extLst>
              <a:ext uri="{FF2B5EF4-FFF2-40B4-BE49-F238E27FC236}">
                <a16:creationId xmlns:a16="http://schemas.microsoft.com/office/drawing/2014/main" id="{8F56894A-34F8-3030-3134-119B693A82EC}"/>
              </a:ext>
            </a:extLst>
          </p:cNvPr>
          <p:cNvPicPr>
            <a:picLocks noChangeAspect="1"/>
          </p:cNvPicPr>
          <p:nvPr/>
        </p:nvPicPr>
        <p:blipFill>
          <a:blip r:embed="rId9"/>
          <a:stretch>
            <a:fillRect/>
          </a:stretch>
        </p:blipFill>
        <p:spPr>
          <a:xfrm>
            <a:off x="999390" y="3689691"/>
            <a:ext cx="200216" cy="148547"/>
          </a:xfrm>
          <a:prstGeom prst="rect">
            <a:avLst/>
          </a:prstGeom>
        </p:spPr>
      </p:pic>
    </p:spTree>
    <p:extLst>
      <p:ext uri="{BB962C8B-B14F-4D97-AF65-F5344CB8AC3E}">
        <p14:creationId xmlns:p14="http://schemas.microsoft.com/office/powerpoint/2010/main" val="4024275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7EFE7-688F-4527-0189-4B76B7CB47F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0DEF0BB-2538-1BE6-C5C6-6C73E189D7CA}"/>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990AC24F-C1C2-2C86-FE03-4DD68BA17F69}"/>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19</a:t>
            </a:fld>
            <a:endParaRPr lang="en-CA" sz="1600" b="1" dirty="0">
              <a:solidFill>
                <a:schemeClr val="tx1"/>
              </a:solidFill>
            </a:endParaRPr>
          </a:p>
        </p:txBody>
      </p:sp>
      <p:sp>
        <p:nvSpPr>
          <p:cNvPr id="3" name="Rectangle 2">
            <a:extLst>
              <a:ext uri="{FF2B5EF4-FFF2-40B4-BE49-F238E27FC236}">
                <a16:creationId xmlns:a16="http://schemas.microsoft.com/office/drawing/2014/main" id="{190665CA-6933-E551-F8CC-0352B9935E58}"/>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477F27-2619-F568-1B5D-4EEFC4900769}"/>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Recursion Relations cont’d:</a:t>
            </a:r>
          </a:p>
        </p:txBody>
      </p:sp>
      <p:pic>
        <p:nvPicPr>
          <p:cNvPr id="39" name="Picture 38">
            <a:extLst>
              <a:ext uri="{FF2B5EF4-FFF2-40B4-BE49-F238E27FC236}">
                <a16:creationId xmlns:a16="http://schemas.microsoft.com/office/drawing/2014/main" id="{5BB889A8-3991-984D-9CF0-89246F5BF029}"/>
              </a:ext>
            </a:extLst>
          </p:cNvPr>
          <p:cNvPicPr>
            <a:picLocks noChangeAspect="1"/>
          </p:cNvPicPr>
          <p:nvPr/>
        </p:nvPicPr>
        <p:blipFill>
          <a:blip r:embed="rId3"/>
          <a:stretch>
            <a:fillRect/>
          </a:stretch>
        </p:blipFill>
        <p:spPr>
          <a:xfrm>
            <a:off x="7016753" y="133494"/>
            <a:ext cx="599564" cy="802493"/>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2E84E83-5C85-FE7F-C193-3E6ECC5B9C25}"/>
                  </a:ext>
                </a:extLst>
              </p:cNvPr>
              <p:cNvSpPr txBox="1"/>
              <p:nvPr/>
            </p:nvSpPr>
            <p:spPr>
              <a:xfrm>
                <a:off x="0" y="1176683"/>
                <a:ext cx="12067822" cy="760465"/>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setup is the same for the </a:t>
                </a:r>
                <a14:m>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𝑟</m:t>
                        </m:r>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perturbation, but with the relativistic magnetic dipole moment operator instead of the quadratic Zeeman operator. </a:t>
                </a:r>
              </a:p>
            </p:txBody>
          </p:sp>
        </mc:Choice>
        <mc:Fallback>
          <p:sp>
            <p:nvSpPr>
              <p:cNvPr id="5" name="TextBox 4">
                <a:extLst>
                  <a:ext uri="{FF2B5EF4-FFF2-40B4-BE49-F238E27FC236}">
                    <a16:creationId xmlns:a16="http://schemas.microsoft.com/office/drawing/2014/main" id="{52E84E83-5C85-FE7F-C193-3E6ECC5B9C25}"/>
                  </a:ext>
                </a:extLst>
              </p:cNvPr>
              <p:cNvSpPr txBox="1">
                <a:spLocks noRot="1" noChangeAspect="1" noMove="1" noResize="1" noEditPoints="1" noAdjustHandles="1" noChangeArrowheads="1" noChangeShapeType="1" noTextEdit="1"/>
              </p:cNvSpPr>
              <p:nvPr/>
            </p:nvSpPr>
            <p:spPr>
              <a:xfrm>
                <a:off x="0" y="1176683"/>
                <a:ext cx="12067822" cy="760465"/>
              </a:xfrm>
              <a:prstGeom prst="rect">
                <a:avLst/>
              </a:prstGeom>
              <a:blipFill>
                <a:blip r:embed="rId4"/>
                <a:stretch>
                  <a:fillRect l="-421" r="-946" b="-1311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E1E4005-E8C1-88DE-E50C-EDBBC108FFF4}"/>
              </a:ext>
            </a:extLst>
          </p:cNvPr>
          <p:cNvPicPr>
            <a:picLocks noChangeAspect="1"/>
          </p:cNvPicPr>
          <p:nvPr/>
        </p:nvPicPr>
        <p:blipFill>
          <a:blip r:embed="rId5"/>
          <a:stretch>
            <a:fillRect/>
          </a:stretch>
        </p:blipFill>
        <p:spPr>
          <a:xfrm>
            <a:off x="2475089" y="2007694"/>
            <a:ext cx="6194778" cy="646037"/>
          </a:xfrm>
          <a:prstGeom prst="rect">
            <a:avLst/>
          </a:prstGeom>
        </p:spPr>
      </p:pic>
      <p:pic>
        <p:nvPicPr>
          <p:cNvPr id="10" name="Picture 9">
            <a:extLst>
              <a:ext uri="{FF2B5EF4-FFF2-40B4-BE49-F238E27FC236}">
                <a16:creationId xmlns:a16="http://schemas.microsoft.com/office/drawing/2014/main" id="{D213A4EF-3489-B799-DF82-41F0C7B414FB}"/>
              </a:ext>
            </a:extLst>
          </p:cNvPr>
          <p:cNvPicPr>
            <a:picLocks noChangeAspect="1"/>
          </p:cNvPicPr>
          <p:nvPr/>
        </p:nvPicPr>
        <p:blipFill>
          <a:blip r:embed="rId6"/>
          <a:stretch>
            <a:fillRect/>
          </a:stretch>
        </p:blipFill>
        <p:spPr>
          <a:xfrm>
            <a:off x="1556878" y="3556000"/>
            <a:ext cx="9251432" cy="868365"/>
          </a:xfrm>
          <a:prstGeom prst="rect">
            <a:avLst/>
          </a:prstGeom>
        </p:spPr>
      </p:pic>
      <p:cxnSp>
        <p:nvCxnSpPr>
          <p:cNvPr id="14" name="Straight Arrow Connector 13">
            <a:extLst>
              <a:ext uri="{FF2B5EF4-FFF2-40B4-BE49-F238E27FC236}">
                <a16:creationId xmlns:a16="http://schemas.microsoft.com/office/drawing/2014/main" id="{61D09E7F-1294-8384-D784-E52A0C988F9F}"/>
              </a:ext>
            </a:extLst>
          </p:cNvPr>
          <p:cNvCxnSpPr/>
          <p:nvPr/>
        </p:nvCxnSpPr>
        <p:spPr>
          <a:xfrm>
            <a:off x="5572478" y="2752949"/>
            <a:ext cx="0" cy="6247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BFF0C45-2EB3-6963-A3EF-FF4A759D53E3}"/>
              </a:ext>
            </a:extLst>
          </p:cNvPr>
          <p:cNvSpPr txBox="1"/>
          <p:nvPr/>
        </p:nvSpPr>
        <p:spPr>
          <a:xfrm>
            <a:off x="63211" y="4820356"/>
            <a:ext cx="482375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And the first order correction to the energy is</a:t>
            </a:r>
          </a:p>
        </p:txBody>
      </p:sp>
      <p:pic>
        <p:nvPicPr>
          <p:cNvPr id="18" name="Picture 17">
            <a:extLst>
              <a:ext uri="{FF2B5EF4-FFF2-40B4-BE49-F238E27FC236}">
                <a16:creationId xmlns:a16="http://schemas.microsoft.com/office/drawing/2014/main" id="{7FE2A4B0-860F-918E-EF20-B6FD39F9F391}"/>
              </a:ext>
            </a:extLst>
          </p:cNvPr>
          <p:cNvPicPr>
            <a:picLocks noChangeAspect="1"/>
          </p:cNvPicPr>
          <p:nvPr/>
        </p:nvPicPr>
        <p:blipFill>
          <a:blip r:embed="rId7"/>
          <a:stretch>
            <a:fillRect/>
          </a:stretch>
        </p:blipFill>
        <p:spPr>
          <a:xfrm>
            <a:off x="3898039" y="5467175"/>
            <a:ext cx="3718278" cy="428283"/>
          </a:xfrm>
          <a:prstGeom prst="rect">
            <a:avLst/>
          </a:prstGeom>
        </p:spPr>
      </p:pic>
    </p:spTree>
    <p:extLst>
      <p:ext uri="{BB962C8B-B14F-4D97-AF65-F5344CB8AC3E}">
        <p14:creationId xmlns:p14="http://schemas.microsoft.com/office/powerpoint/2010/main" val="21247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8300A-E06E-6AC0-811D-2BA318BF2B4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40C1455-4F8E-50BA-E9CF-1AEE037A3728}"/>
              </a:ext>
            </a:extLst>
          </p:cNvPr>
          <p:cNvSpPr/>
          <p:nvPr/>
        </p:nvSpPr>
        <p:spPr>
          <a:xfrm>
            <a:off x="0" y="0"/>
            <a:ext cx="12192000" cy="1687132"/>
          </a:xfrm>
          <a:prstGeom prst="rect">
            <a:avLst/>
          </a:prstGeom>
          <a:solidFill>
            <a:srgbClr val="00B0F0"/>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6AEFE6-F7A4-1137-5824-5C445B889CC5}"/>
              </a:ext>
            </a:extLst>
          </p:cNvPr>
          <p:cNvSpPr txBox="1"/>
          <p:nvPr/>
        </p:nvSpPr>
        <p:spPr>
          <a:xfrm>
            <a:off x="1508493" y="415933"/>
            <a:ext cx="7868990" cy="769441"/>
          </a:xfrm>
          <a:prstGeom prst="rect">
            <a:avLst/>
          </a:prstGeom>
          <a:noFill/>
        </p:spPr>
        <p:txBody>
          <a:bodyPr wrap="square" rtlCol="0">
            <a:spAutoFit/>
          </a:bodyPr>
          <a:lstStyle/>
          <a:p>
            <a:pPr algn="ctr"/>
            <a:r>
              <a:rPr lang="en-US" sz="4400" dirty="0">
                <a:latin typeface="CMU Serif Roman" panose="02000603000000000000" pitchFamily="2" charset="0"/>
                <a:ea typeface="CMU Serif Roman" panose="02000603000000000000" pitchFamily="2" charset="0"/>
                <a:cs typeface="CMU Serif Roman" panose="02000603000000000000" pitchFamily="2" charset="0"/>
              </a:rPr>
              <a:t>Table of Contents</a:t>
            </a:r>
          </a:p>
        </p:txBody>
      </p:sp>
      <p:sp>
        <p:nvSpPr>
          <p:cNvPr id="9" name="TextBox 8">
            <a:extLst>
              <a:ext uri="{FF2B5EF4-FFF2-40B4-BE49-F238E27FC236}">
                <a16:creationId xmlns:a16="http://schemas.microsoft.com/office/drawing/2014/main" id="{71C179E9-2288-3141-1BB9-15BD102A701B}"/>
              </a:ext>
            </a:extLst>
          </p:cNvPr>
          <p:cNvSpPr txBox="1"/>
          <p:nvPr/>
        </p:nvSpPr>
        <p:spPr>
          <a:xfrm>
            <a:off x="3661139" y="6360755"/>
            <a:ext cx="5307022" cy="461665"/>
          </a:xfrm>
          <a:prstGeom prst="rect">
            <a:avLst/>
          </a:prstGeom>
          <a:noFill/>
        </p:spPr>
        <p:txBody>
          <a:bodyPr wrap="squar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U. Windsor Undergraduate Seminar</a:t>
            </a:r>
          </a:p>
        </p:txBody>
      </p:sp>
      <p:sp>
        <p:nvSpPr>
          <p:cNvPr id="13" name="Subtitle 12">
            <a:extLst>
              <a:ext uri="{FF2B5EF4-FFF2-40B4-BE49-F238E27FC236}">
                <a16:creationId xmlns:a16="http://schemas.microsoft.com/office/drawing/2014/main" id="{06DDC8C4-F138-D5DC-6C24-80A72B362096}"/>
              </a:ext>
            </a:extLst>
          </p:cNvPr>
          <p:cNvSpPr>
            <a:spLocks noGrp="1"/>
          </p:cNvSpPr>
          <p:nvPr>
            <p:ph type="subTitle" idx="1"/>
          </p:nvPr>
        </p:nvSpPr>
        <p:spPr>
          <a:xfrm>
            <a:off x="171450" y="2034066"/>
            <a:ext cx="11941528" cy="4291109"/>
          </a:xfrm>
        </p:spPr>
        <p:txBody>
          <a:bodyPr>
            <a:normAutofit lnSpcReduction="10000"/>
          </a:bodyPr>
          <a:lstStyle/>
          <a:p>
            <a:pPr marL="457200" indent="-457200" algn="l">
              <a:buFont typeface="+mj-lt"/>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Motivation and Significanc</a:t>
            </a:r>
            <a:r>
              <a:rPr lang="en-US" dirty="0">
                <a:latin typeface="CMU Serif Roman" panose="02000603000000000000" pitchFamily="2" charset="0"/>
                <a:ea typeface="CMU Serif Roman" panose="02000603000000000000" pitchFamily="2" charset="0"/>
                <a:cs typeface="CMU Serif Roman" panose="02000603000000000000" pitchFamily="2" charset="0"/>
              </a:rPr>
              <a:t>e</a:t>
            </a:r>
          </a:p>
          <a:p>
            <a:pPr marL="457200" indent="-457200" algn="l">
              <a:buFont typeface="+mj-lt"/>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The Zeeman Effect</a:t>
            </a:r>
          </a:p>
          <a:p>
            <a:pPr marL="457200" indent="-457200" algn="l">
              <a:buFont typeface="+mj-lt"/>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Perturbation Theory</a:t>
            </a:r>
          </a:p>
          <a:p>
            <a:pPr marL="457200" indent="-457200" algn="l">
              <a:buFont typeface="+mj-lt"/>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Recursion Relations r</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2</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457200" indent="-457200" algn="l">
              <a:buFont typeface="+mj-lt"/>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Recursion Relations 1/r</a:t>
            </a:r>
          </a:p>
          <a:p>
            <a:pPr marL="457200" indent="-457200" algn="l">
              <a:buFont typeface="+mj-lt"/>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Double Perturbation Theory</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457200" indent="-457200" algn="l">
              <a:buFont typeface="+mj-lt"/>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Dalgarno Interchange Theorem</a:t>
            </a:r>
          </a:p>
          <a:p>
            <a:pPr marL="457200" indent="-457200" algn="l">
              <a:buFont typeface="+mj-lt"/>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Relativistic Corrections</a:t>
            </a:r>
          </a:p>
          <a:p>
            <a:pPr marL="457200" indent="-457200" algn="l">
              <a:buFont typeface="+mj-lt"/>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Results</a:t>
            </a:r>
          </a:p>
          <a:p>
            <a:pPr marL="457200" indent="-457200" algn="l">
              <a:buFont typeface="+mj-lt"/>
              <a:buAutoNum type="arabicPeriod"/>
            </a:pPr>
            <a:r>
              <a:rPr lang="en-US" dirty="0">
                <a:latin typeface="CMU Serif Roman" panose="02000603000000000000" pitchFamily="2" charset="0"/>
                <a:ea typeface="CMU Serif Roman" panose="02000603000000000000" pitchFamily="2" charset="0"/>
                <a:cs typeface="CMU Serif Roman" panose="02000603000000000000" pitchFamily="2" charset="0"/>
              </a:rPr>
              <a:t>Future Work</a:t>
            </a:r>
          </a:p>
          <a:p>
            <a:pPr marL="457200" indent="-457200" algn="l">
              <a:buFont typeface="+mj-lt"/>
              <a:buAutoNum type="arabicPeriod"/>
            </a:pPr>
            <a:endParaRPr lang="en-US" dirty="0"/>
          </a:p>
          <a:p>
            <a:pPr marL="457200" indent="-457200" algn="l">
              <a:buFont typeface="+mj-lt"/>
              <a:buAutoNum type="arabicPeriod"/>
            </a:pPr>
            <a:endParaRPr lang="en-US" dirty="0"/>
          </a:p>
          <a:p>
            <a:pPr marL="457200" indent="-457200" algn="l">
              <a:buFont typeface="+mj-lt"/>
              <a:buAutoNum type="arabicPeriod"/>
            </a:pPr>
            <a:endParaRPr lang="en-US" dirty="0"/>
          </a:p>
          <a:p>
            <a:pPr marL="457200" indent="-457200" algn="l">
              <a:buFont typeface="+mj-lt"/>
              <a:buAutoNum type="arabicPeriod"/>
            </a:pPr>
            <a:endParaRPr lang="en-US" dirty="0"/>
          </a:p>
          <a:p>
            <a:pPr marL="457200" indent="-457200" algn="l">
              <a:buFont typeface="+mj-lt"/>
              <a:buAutoNum type="arabicPeriod"/>
            </a:pPr>
            <a:endParaRPr lang="en-US" dirty="0"/>
          </a:p>
          <a:p>
            <a:pPr marL="457200" indent="-457200" algn="l">
              <a:buFont typeface="+mj-lt"/>
              <a:buAutoNum type="arabicPeriod"/>
            </a:pPr>
            <a:endParaRPr lang="en-US" dirty="0"/>
          </a:p>
        </p:txBody>
      </p:sp>
      <p:sp>
        <p:nvSpPr>
          <p:cNvPr id="2" name="Rectangle 1">
            <a:extLst>
              <a:ext uri="{FF2B5EF4-FFF2-40B4-BE49-F238E27FC236}">
                <a16:creationId xmlns:a16="http://schemas.microsoft.com/office/drawing/2014/main" id="{A57D8BF2-954C-8F80-2228-33A1444B3B91}"/>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Tree>
    <p:extLst>
      <p:ext uri="{BB962C8B-B14F-4D97-AF65-F5344CB8AC3E}">
        <p14:creationId xmlns:p14="http://schemas.microsoft.com/office/powerpoint/2010/main" val="28101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41C1D-12DC-EE82-A3F1-B108851FD67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37C33E0-EE1B-C194-F18D-FAC1761FE862}"/>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B6E6F38D-5A00-7407-02DB-E8C08E9BEFAC}"/>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20</a:t>
            </a:fld>
            <a:endParaRPr lang="en-CA" sz="1600" b="1" dirty="0">
              <a:solidFill>
                <a:schemeClr val="tx1"/>
              </a:solidFill>
            </a:endParaRPr>
          </a:p>
        </p:txBody>
      </p:sp>
      <p:sp>
        <p:nvSpPr>
          <p:cNvPr id="3" name="Rectangle 2">
            <a:extLst>
              <a:ext uri="{FF2B5EF4-FFF2-40B4-BE49-F238E27FC236}">
                <a16:creationId xmlns:a16="http://schemas.microsoft.com/office/drawing/2014/main" id="{560E1483-2474-45D0-EE97-293DDF333883}"/>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3E5DC-7951-F25D-DD04-0FC7A1FA0A11}"/>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Recursion Relations cont’d:</a:t>
            </a:r>
          </a:p>
        </p:txBody>
      </p:sp>
      <p:pic>
        <p:nvPicPr>
          <p:cNvPr id="5" name="Picture 4">
            <a:extLst>
              <a:ext uri="{FF2B5EF4-FFF2-40B4-BE49-F238E27FC236}">
                <a16:creationId xmlns:a16="http://schemas.microsoft.com/office/drawing/2014/main" id="{AF6AF269-91EE-3449-96FB-1C9D1E101ED9}"/>
              </a:ext>
            </a:extLst>
          </p:cNvPr>
          <p:cNvPicPr>
            <a:picLocks noChangeAspect="1"/>
          </p:cNvPicPr>
          <p:nvPr/>
        </p:nvPicPr>
        <p:blipFill>
          <a:blip r:embed="rId3"/>
          <a:stretch>
            <a:fillRect/>
          </a:stretch>
        </p:blipFill>
        <p:spPr>
          <a:xfrm>
            <a:off x="205486" y="2043580"/>
            <a:ext cx="1433068" cy="324618"/>
          </a:xfrm>
          <a:prstGeom prst="rect">
            <a:avLst/>
          </a:prstGeom>
        </p:spPr>
      </p:pic>
      <p:pic>
        <p:nvPicPr>
          <p:cNvPr id="9" name="Picture 8">
            <a:extLst>
              <a:ext uri="{FF2B5EF4-FFF2-40B4-BE49-F238E27FC236}">
                <a16:creationId xmlns:a16="http://schemas.microsoft.com/office/drawing/2014/main" id="{53E342C6-F3B9-123F-C204-E4498BF00622}"/>
              </a:ext>
            </a:extLst>
          </p:cNvPr>
          <p:cNvPicPr>
            <a:picLocks noChangeAspect="1"/>
          </p:cNvPicPr>
          <p:nvPr/>
        </p:nvPicPr>
        <p:blipFill>
          <a:blip r:embed="rId4"/>
          <a:stretch>
            <a:fillRect/>
          </a:stretch>
        </p:blipFill>
        <p:spPr>
          <a:xfrm>
            <a:off x="205486" y="2647073"/>
            <a:ext cx="2973959" cy="626494"/>
          </a:xfrm>
          <a:prstGeom prst="rect">
            <a:avLst/>
          </a:prstGeom>
        </p:spPr>
      </p:pic>
      <p:pic>
        <p:nvPicPr>
          <p:cNvPr id="10" name="Picture 9">
            <a:extLst>
              <a:ext uri="{FF2B5EF4-FFF2-40B4-BE49-F238E27FC236}">
                <a16:creationId xmlns:a16="http://schemas.microsoft.com/office/drawing/2014/main" id="{1FACEC1D-5020-0792-50B6-5D71853D4F5E}"/>
              </a:ext>
            </a:extLst>
          </p:cNvPr>
          <p:cNvPicPr>
            <a:picLocks noChangeAspect="1"/>
          </p:cNvPicPr>
          <p:nvPr/>
        </p:nvPicPr>
        <p:blipFill>
          <a:blip r:embed="rId5"/>
          <a:stretch>
            <a:fillRect/>
          </a:stretch>
        </p:blipFill>
        <p:spPr>
          <a:xfrm>
            <a:off x="205486" y="3414753"/>
            <a:ext cx="7772400" cy="671512"/>
          </a:xfrm>
          <a:prstGeom prst="rect">
            <a:avLst/>
          </a:prstGeom>
        </p:spPr>
      </p:pic>
      <p:pic>
        <p:nvPicPr>
          <p:cNvPr id="12" name="Picture 11">
            <a:extLst>
              <a:ext uri="{FF2B5EF4-FFF2-40B4-BE49-F238E27FC236}">
                <a16:creationId xmlns:a16="http://schemas.microsoft.com/office/drawing/2014/main" id="{34DD5743-6FEB-1949-56BC-E8816411EC0D}"/>
              </a:ext>
            </a:extLst>
          </p:cNvPr>
          <p:cNvPicPr>
            <a:picLocks noChangeAspect="1"/>
          </p:cNvPicPr>
          <p:nvPr/>
        </p:nvPicPr>
        <p:blipFill>
          <a:blip r:embed="rId6"/>
          <a:stretch>
            <a:fillRect/>
          </a:stretch>
        </p:blipFill>
        <p:spPr>
          <a:xfrm>
            <a:off x="9849697" y="3457101"/>
            <a:ext cx="1162050" cy="527050"/>
          </a:xfrm>
          <a:prstGeom prst="rect">
            <a:avLst/>
          </a:prstGeom>
        </p:spPr>
      </p:pic>
      <p:cxnSp>
        <p:nvCxnSpPr>
          <p:cNvPr id="16" name="Straight Arrow Connector 15">
            <a:extLst>
              <a:ext uri="{FF2B5EF4-FFF2-40B4-BE49-F238E27FC236}">
                <a16:creationId xmlns:a16="http://schemas.microsoft.com/office/drawing/2014/main" id="{A313BC69-E8D3-EC4D-9341-10D3D9DB3151}"/>
              </a:ext>
            </a:extLst>
          </p:cNvPr>
          <p:cNvCxnSpPr/>
          <p:nvPr/>
        </p:nvCxnSpPr>
        <p:spPr>
          <a:xfrm>
            <a:off x="8190315" y="3774495"/>
            <a:ext cx="13624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955C750-F4D7-AE02-E4AE-B646C1553045}"/>
              </a:ext>
            </a:extLst>
          </p:cNvPr>
          <p:cNvSpPr txBox="1"/>
          <p:nvPr/>
        </p:nvSpPr>
        <p:spPr>
          <a:xfrm>
            <a:off x="205486" y="4358614"/>
            <a:ext cx="11764010" cy="369332"/>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So, then we finally have a result for the first order correction to the wave function for a 1/r perturbation:</a:t>
            </a:r>
          </a:p>
        </p:txBody>
      </p:sp>
      <p:sp>
        <p:nvSpPr>
          <p:cNvPr id="20" name="Rectangle 19">
            <a:extLst>
              <a:ext uri="{FF2B5EF4-FFF2-40B4-BE49-F238E27FC236}">
                <a16:creationId xmlns:a16="http://schemas.microsoft.com/office/drawing/2014/main" id="{41F1DAE9-3639-37AF-F995-E96855E26E0A}"/>
              </a:ext>
            </a:extLst>
          </p:cNvPr>
          <p:cNvSpPr/>
          <p:nvPr/>
        </p:nvSpPr>
        <p:spPr>
          <a:xfrm>
            <a:off x="2968977" y="5114428"/>
            <a:ext cx="7202311" cy="1063473"/>
          </a:xfrm>
          <a:prstGeom prst="rect">
            <a:avLst/>
          </a:prstGeom>
          <a:solidFill>
            <a:schemeClr val="accent1">
              <a:alpha val="538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970F6B7F-46F7-BCC1-A9B4-8A8FE9E10C1F}"/>
              </a:ext>
            </a:extLst>
          </p:cNvPr>
          <p:cNvPicPr>
            <a:picLocks noChangeAspect="1"/>
          </p:cNvPicPr>
          <p:nvPr/>
        </p:nvPicPr>
        <p:blipFill>
          <a:blip r:embed="rId7"/>
          <a:stretch>
            <a:fillRect/>
          </a:stretch>
        </p:blipFill>
        <p:spPr>
          <a:xfrm>
            <a:off x="6891848" y="120346"/>
            <a:ext cx="599564" cy="802493"/>
          </a:xfrm>
          <a:prstGeom prst="rect">
            <a:avLst/>
          </a:prstGeom>
        </p:spPr>
      </p:pic>
      <p:pic>
        <p:nvPicPr>
          <p:cNvPr id="4" name="Picture 3">
            <a:extLst>
              <a:ext uri="{FF2B5EF4-FFF2-40B4-BE49-F238E27FC236}">
                <a16:creationId xmlns:a16="http://schemas.microsoft.com/office/drawing/2014/main" id="{9F60ABC1-2030-E391-458F-1BE49700933E}"/>
              </a:ext>
            </a:extLst>
          </p:cNvPr>
          <p:cNvPicPr>
            <a:picLocks noChangeAspect="1"/>
          </p:cNvPicPr>
          <p:nvPr/>
        </p:nvPicPr>
        <p:blipFill>
          <a:blip r:embed="rId8"/>
          <a:stretch>
            <a:fillRect/>
          </a:stretch>
        </p:blipFill>
        <p:spPr>
          <a:xfrm>
            <a:off x="205486" y="1357607"/>
            <a:ext cx="3327936" cy="345655"/>
          </a:xfrm>
          <a:prstGeom prst="rect">
            <a:avLst/>
          </a:prstGeom>
        </p:spPr>
      </p:pic>
      <p:pic>
        <p:nvPicPr>
          <p:cNvPr id="7" name="Picture 6">
            <a:extLst>
              <a:ext uri="{FF2B5EF4-FFF2-40B4-BE49-F238E27FC236}">
                <a16:creationId xmlns:a16="http://schemas.microsoft.com/office/drawing/2014/main" id="{D58EA8B3-D16F-FF82-C227-A82AC130EF4D}"/>
              </a:ext>
            </a:extLst>
          </p:cNvPr>
          <p:cNvPicPr>
            <a:picLocks noChangeAspect="1"/>
          </p:cNvPicPr>
          <p:nvPr/>
        </p:nvPicPr>
        <p:blipFill>
          <a:blip r:embed="rId9"/>
          <a:stretch>
            <a:fillRect/>
          </a:stretch>
        </p:blipFill>
        <p:spPr>
          <a:xfrm>
            <a:off x="3173009" y="5213383"/>
            <a:ext cx="6794246" cy="826712"/>
          </a:xfrm>
          <a:prstGeom prst="rect">
            <a:avLst/>
          </a:prstGeom>
        </p:spPr>
      </p:pic>
    </p:spTree>
    <p:extLst>
      <p:ext uri="{BB962C8B-B14F-4D97-AF65-F5344CB8AC3E}">
        <p14:creationId xmlns:p14="http://schemas.microsoft.com/office/powerpoint/2010/main" val="2757691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A3ABA-9ADD-7ADD-E551-98B9433C4940}"/>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0457835B-1444-5FDA-5779-855B19596E58}"/>
              </a:ext>
            </a:extLst>
          </p:cNvPr>
          <p:cNvSpPr/>
          <p:nvPr/>
        </p:nvSpPr>
        <p:spPr>
          <a:xfrm>
            <a:off x="4449802" y="3046527"/>
            <a:ext cx="2447709" cy="116376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0F8A38-426F-9534-9D67-15E1BFF38E77}"/>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D4523B34-E695-4CD0-FC0C-4E8E6B8D3F8B}"/>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21</a:t>
            </a:fld>
            <a:endParaRPr lang="en-CA" sz="1600" b="1" dirty="0">
              <a:solidFill>
                <a:schemeClr val="tx1"/>
              </a:solidFill>
            </a:endParaRPr>
          </a:p>
        </p:txBody>
      </p:sp>
      <p:sp>
        <p:nvSpPr>
          <p:cNvPr id="3" name="Rectangle 2">
            <a:extLst>
              <a:ext uri="{FF2B5EF4-FFF2-40B4-BE49-F238E27FC236}">
                <a16:creationId xmlns:a16="http://schemas.microsoft.com/office/drawing/2014/main" id="{DD74710C-437A-7413-6F92-3AAA6752B842}"/>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4C2A34-B2CB-0BD1-62A6-9AF329BFB3A5}"/>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Double perturbation theory</a:t>
            </a:r>
          </a:p>
        </p:txBody>
      </p:sp>
      <p:sp>
        <p:nvSpPr>
          <p:cNvPr id="14" name="TextBox 13">
            <a:extLst>
              <a:ext uri="{FF2B5EF4-FFF2-40B4-BE49-F238E27FC236}">
                <a16:creationId xmlns:a16="http://schemas.microsoft.com/office/drawing/2014/main" id="{5E4C1243-FD90-D1F9-A5AE-8E039AF0BB96}"/>
              </a:ext>
            </a:extLst>
          </p:cNvPr>
          <p:cNvSpPr txBox="1"/>
          <p:nvPr/>
        </p:nvSpPr>
        <p:spPr>
          <a:xfrm>
            <a:off x="0" y="1140897"/>
            <a:ext cx="12033956"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Double perturbation theory is an extension of traditional perturbation theory where instead of a single expansion parameter, we introduce a second!</a:t>
            </a:r>
          </a:p>
        </p:txBody>
      </p:sp>
      <p:sp>
        <p:nvSpPr>
          <p:cNvPr id="19" name="Rectangle 18">
            <a:extLst>
              <a:ext uri="{FF2B5EF4-FFF2-40B4-BE49-F238E27FC236}">
                <a16:creationId xmlns:a16="http://schemas.microsoft.com/office/drawing/2014/main" id="{0A645043-6358-2884-7855-FB4EB916A821}"/>
              </a:ext>
            </a:extLst>
          </p:cNvPr>
          <p:cNvSpPr/>
          <p:nvPr/>
        </p:nvSpPr>
        <p:spPr>
          <a:xfrm>
            <a:off x="7134578" y="3046527"/>
            <a:ext cx="1117595" cy="116376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314007E-4D4C-6831-9189-F1F3416957AD}"/>
              </a:ext>
            </a:extLst>
          </p:cNvPr>
          <p:cNvPicPr>
            <a:picLocks noChangeAspect="1"/>
          </p:cNvPicPr>
          <p:nvPr/>
        </p:nvPicPr>
        <p:blipFill>
          <a:blip r:embed="rId3"/>
          <a:stretch>
            <a:fillRect/>
          </a:stretch>
        </p:blipFill>
        <p:spPr>
          <a:xfrm>
            <a:off x="3496734" y="1942116"/>
            <a:ext cx="3637844" cy="405205"/>
          </a:xfrm>
          <a:prstGeom prst="rect">
            <a:avLst/>
          </a:prstGeom>
        </p:spPr>
      </p:pic>
      <p:pic>
        <p:nvPicPr>
          <p:cNvPr id="16" name="Picture 15">
            <a:extLst>
              <a:ext uri="{FF2B5EF4-FFF2-40B4-BE49-F238E27FC236}">
                <a16:creationId xmlns:a16="http://schemas.microsoft.com/office/drawing/2014/main" id="{F1AA953F-183B-4A39-DB89-5990641464B7}"/>
              </a:ext>
            </a:extLst>
          </p:cNvPr>
          <p:cNvPicPr>
            <a:picLocks noChangeAspect="1"/>
          </p:cNvPicPr>
          <p:nvPr/>
        </p:nvPicPr>
        <p:blipFill>
          <a:blip r:embed="rId4"/>
          <a:stretch>
            <a:fillRect/>
          </a:stretch>
        </p:blipFill>
        <p:spPr>
          <a:xfrm>
            <a:off x="392289" y="3145127"/>
            <a:ext cx="7772400" cy="409575"/>
          </a:xfrm>
          <a:prstGeom prst="rect">
            <a:avLst/>
          </a:prstGeom>
        </p:spPr>
      </p:pic>
      <p:pic>
        <p:nvPicPr>
          <p:cNvPr id="17" name="Picture 16">
            <a:extLst>
              <a:ext uri="{FF2B5EF4-FFF2-40B4-BE49-F238E27FC236}">
                <a16:creationId xmlns:a16="http://schemas.microsoft.com/office/drawing/2014/main" id="{C80626DB-F007-5BFE-246F-08EB811FCD62}"/>
              </a:ext>
            </a:extLst>
          </p:cNvPr>
          <p:cNvPicPr>
            <a:picLocks noChangeAspect="1"/>
          </p:cNvPicPr>
          <p:nvPr/>
        </p:nvPicPr>
        <p:blipFill>
          <a:blip r:embed="rId5"/>
          <a:stretch>
            <a:fillRect/>
          </a:stretch>
        </p:blipFill>
        <p:spPr>
          <a:xfrm>
            <a:off x="392289" y="3811473"/>
            <a:ext cx="7772400" cy="398822"/>
          </a:xfrm>
          <a:prstGeom prst="rect">
            <a:avLst/>
          </a:prstGeom>
        </p:spPr>
      </p:pic>
      <p:sp>
        <p:nvSpPr>
          <p:cNvPr id="18" name="TextBox 17">
            <a:extLst>
              <a:ext uri="{FF2B5EF4-FFF2-40B4-BE49-F238E27FC236}">
                <a16:creationId xmlns:a16="http://schemas.microsoft.com/office/drawing/2014/main" id="{6DBCB753-C710-AF72-3EF3-1081BEEC3B74}"/>
              </a:ext>
            </a:extLst>
          </p:cNvPr>
          <p:cNvSpPr txBox="1"/>
          <p:nvPr/>
        </p:nvSpPr>
        <p:spPr>
          <a:xfrm>
            <a:off x="169334" y="2542274"/>
            <a:ext cx="2553904"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Expanding we produce:</a:t>
            </a:r>
          </a:p>
        </p:txBody>
      </p:sp>
      <p:cxnSp>
        <p:nvCxnSpPr>
          <p:cNvPr id="23" name="Straight Arrow Connector 22">
            <a:extLst>
              <a:ext uri="{FF2B5EF4-FFF2-40B4-BE49-F238E27FC236}">
                <a16:creationId xmlns:a16="http://schemas.microsoft.com/office/drawing/2014/main" id="{345591A8-DB07-6C75-6419-D618BAC6BD3C}"/>
              </a:ext>
            </a:extLst>
          </p:cNvPr>
          <p:cNvCxnSpPr>
            <a:cxnSpLocks/>
          </p:cNvCxnSpPr>
          <p:nvPr/>
        </p:nvCxnSpPr>
        <p:spPr>
          <a:xfrm flipV="1">
            <a:off x="1783644" y="4368800"/>
            <a:ext cx="733778" cy="7450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2353D48-C19D-D700-9F99-DDB574BD7D9E}"/>
              </a:ext>
            </a:extLst>
          </p:cNvPr>
          <p:cNvCxnSpPr>
            <a:cxnSpLocks/>
          </p:cNvCxnSpPr>
          <p:nvPr/>
        </p:nvCxnSpPr>
        <p:spPr>
          <a:xfrm flipH="1" flipV="1">
            <a:off x="3787422" y="4368800"/>
            <a:ext cx="378178" cy="7450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AC26B01-7023-4428-686E-986992C96D8C}"/>
              </a:ext>
            </a:extLst>
          </p:cNvPr>
          <p:cNvCxnSpPr/>
          <p:nvPr/>
        </p:nvCxnSpPr>
        <p:spPr>
          <a:xfrm flipV="1">
            <a:off x="7732889" y="4368800"/>
            <a:ext cx="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00D7ACB1-4431-5878-6EEF-1E6441F38758}"/>
                  </a:ext>
                </a:extLst>
              </p:cNvPr>
              <p:cNvSpPr txBox="1"/>
              <p:nvPr/>
            </p:nvSpPr>
            <p:spPr>
              <a:xfrm>
                <a:off x="530578" y="5315059"/>
                <a:ext cx="2122311"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Quadratic Zeeman Perturbation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m:t>
                        </m:r>
                        <m:r>
                          <a:rPr lang="en-CA" b="0" i="1" smtClean="0">
                            <a:latin typeface="Cambria Math" panose="02040503050406030204" pitchFamily="18" charset="0"/>
                          </a:rPr>
                          <m:t>𝑟</m:t>
                        </m:r>
                      </m:e>
                      <m:sup>
                        <m:r>
                          <a:rPr lang="en-CA" b="0" i="1" smtClean="0">
                            <a:latin typeface="Cambria Math" panose="02040503050406030204" pitchFamily="18" charset="0"/>
                          </a:rPr>
                          <m:t>2</m:t>
                        </m:r>
                      </m:sup>
                    </m:sSup>
                    <m:r>
                      <a:rPr lang="en-CA" b="0" i="1" smtClean="0">
                        <a:latin typeface="Cambria Math" panose="02040503050406030204" pitchFamily="18" charset="0"/>
                      </a:rPr>
                      <m:t>)</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27" name="TextBox 26">
                <a:extLst>
                  <a:ext uri="{FF2B5EF4-FFF2-40B4-BE49-F238E27FC236}">
                    <a16:creationId xmlns:a16="http://schemas.microsoft.com/office/drawing/2014/main" id="{00D7ACB1-4431-5878-6EEF-1E6441F38758}"/>
                  </a:ext>
                </a:extLst>
              </p:cNvPr>
              <p:cNvSpPr txBox="1">
                <a:spLocks noRot="1" noChangeAspect="1" noMove="1" noResize="1" noEditPoints="1" noAdjustHandles="1" noChangeArrowheads="1" noChangeShapeType="1" noTextEdit="1"/>
              </p:cNvSpPr>
              <p:nvPr/>
            </p:nvSpPr>
            <p:spPr>
              <a:xfrm>
                <a:off x="530578" y="5315059"/>
                <a:ext cx="2122311" cy="646331"/>
              </a:xfrm>
              <a:prstGeom prst="rect">
                <a:avLst/>
              </a:prstGeom>
              <a:blipFill>
                <a:blip r:embed="rId6"/>
                <a:stretch>
                  <a:fillRect l="-2381" t="-3846" r="-2381"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54D65810-3E13-14F4-6A73-298B921CDA9C}"/>
                  </a:ext>
                </a:extLst>
              </p:cNvPr>
              <p:cNvSpPr txBox="1"/>
              <p:nvPr/>
            </p:nvSpPr>
            <p:spPr>
              <a:xfrm>
                <a:off x="3300319" y="5232056"/>
                <a:ext cx="2298967" cy="1060868"/>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Relativistic magnetic dipole moment operator </a:t>
                </a:r>
                <a14:m>
                  <m:oMath xmlns:m="http://schemas.openxmlformats.org/officeDocument/2006/math">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𝑟</m:t>
                            </m:r>
                          </m:den>
                        </m:f>
                      </m:e>
                    </m:d>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29" name="TextBox 28">
                <a:extLst>
                  <a:ext uri="{FF2B5EF4-FFF2-40B4-BE49-F238E27FC236}">
                    <a16:creationId xmlns:a16="http://schemas.microsoft.com/office/drawing/2014/main" id="{54D65810-3E13-14F4-6A73-298B921CDA9C}"/>
                  </a:ext>
                </a:extLst>
              </p:cNvPr>
              <p:cNvSpPr txBox="1">
                <a:spLocks noRot="1" noChangeAspect="1" noMove="1" noResize="1" noEditPoints="1" noAdjustHandles="1" noChangeArrowheads="1" noChangeShapeType="1" noTextEdit="1"/>
              </p:cNvSpPr>
              <p:nvPr/>
            </p:nvSpPr>
            <p:spPr>
              <a:xfrm>
                <a:off x="3300319" y="5232056"/>
                <a:ext cx="2298967" cy="1060868"/>
              </a:xfrm>
              <a:prstGeom prst="rect">
                <a:avLst/>
              </a:prstGeom>
              <a:blipFill>
                <a:blip r:embed="rId7"/>
                <a:stretch>
                  <a:fillRect l="-2186" t="-2353" r="-4918" b="-235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2F832666-DE33-AAEC-4428-E6EC88B4E736}"/>
              </a:ext>
            </a:extLst>
          </p:cNvPr>
          <p:cNvSpPr txBox="1"/>
          <p:nvPr/>
        </p:nvSpPr>
        <p:spPr>
          <a:xfrm>
            <a:off x="7033579" y="5467252"/>
            <a:ext cx="131959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New Term!</a:t>
            </a: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4211A1D-3E9B-391A-E177-71D9334528CC}"/>
                  </a:ext>
                </a:extLst>
              </p:cNvPr>
              <p:cNvSpPr txBox="1"/>
              <p:nvPr/>
            </p:nvSpPr>
            <p:spPr>
              <a:xfrm>
                <a:off x="4449802" y="4280028"/>
                <a:ext cx="2663785" cy="783869"/>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Higher order expansions of </a:t>
                </a:r>
                <a14:m>
                  <m:oMath xmlns:m="http://schemas.openxmlformats.org/officeDocument/2006/math">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𝑟</m:t>
                        </m:r>
                      </m:e>
                      <m:sup>
                        <m:r>
                          <a:rPr lang="en-CA" b="0" i="1" smtClean="0">
                            <a:latin typeface="Cambria Math" panose="02040503050406030204" pitchFamily="18" charset="0"/>
                          </a:rPr>
                          <m:t>2</m:t>
                        </m:r>
                      </m:sup>
                    </m:sSup>
                    <m:r>
                      <a:rPr lang="en-CA" b="0" i="1" smtClean="0">
                        <a:latin typeface="Cambria Math" panose="02040503050406030204" pitchFamily="18" charset="0"/>
                      </a:rPr>
                      <m:t>)</m:t>
                    </m:r>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and </a:t>
                </a:r>
                <a14:m>
                  <m:oMath xmlns:m="http://schemas.openxmlformats.org/officeDocument/2006/math">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𝑟</m:t>
                            </m:r>
                          </m:den>
                        </m:f>
                      </m:e>
                    </m:d>
                    <m:r>
                      <a:rPr lang="en-CA" b="0" i="1" smtClean="0">
                        <a:latin typeface="Cambria Math" panose="02040503050406030204" pitchFamily="18" charset="0"/>
                      </a:rPr>
                      <m:t>.</m:t>
                    </m:r>
                  </m:oMath>
                </a14:m>
                <a:endParaRPr lang="en-US" dirty="0">
                  <a:latin typeface="CMU Serif Roman" panose="02000603000000000000" pitchFamily="2" charset="0"/>
                  <a:ea typeface="CMU Serif Roman" panose="02000603000000000000" pitchFamily="2" charset="0"/>
                  <a:cs typeface="CMU Serif Roman" panose="02000603000000000000" pitchFamily="2" charset="0"/>
                </a:endParaRPr>
              </a:p>
            </p:txBody>
          </p:sp>
        </mc:Choice>
        <mc:Fallback>
          <p:sp>
            <p:nvSpPr>
              <p:cNvPr id="32" name="TextBox 31">
                <a:extLst>
                  <a:ext uri="{FF2B5EF4-FFF2-40B4-BE49-F238E27FC236}">
                    <a16:creationId xmlns:a16="http://schemas.microsoft.com/office/drawing/2014/main" id="{84211A1D-3E9B-391A-E177-71D9334528CC}"/>
                  </a:ext>
                </a:extLst>
              </p:cNvPr>
              <p:cNvSpPr txBox="1">
                <a:spLocks noRot="1" noChangeAspect="1" noMove="1" noResize="1" noEditPoints="1" noAdjustHandles="1" noChangeArrowheads="1" noChangeShapeType="1" noTextEdit="1"/>
              </p:cNvSpPr>
              <p:nvPr/>
            </p:nvSpPr>
            <p:spPr>
              <a:xfrm>
                <a:off x="4449802" y="4280028"/>
                <a:ext cx="2663785" cy="783869"/>
              </a:xfrm>
              <a:prstGeom prst="rect">
                <a:avLst/>
              </a:prstGeom>
              <a:blipFill>
                <a:blip r:embed="rId8"/>
                <a:stretch>
                  <a:fillRect l="-1896" t="-1587" r="-1896" b="-317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FC57EAB9-2E7C-0D7E-107A-59C21A3804CB}"/>
              </a:ext>
            </a:extLst>
          </p:cNvPr>
          <p:cNvSpPr txBox="1"/>
          <p:nvPr/>
        </p:nvSpPr>
        <p:spPr>
          <a:xfrm>
            <a:off x="8871472" y="2235598"/>
            <a:ext cx="3307645" cy="3416320"/>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Remember that the original equation for the Zeeman Hamiltonian involved two perturbation expansion parameters. Up until now they have been treated separately, but can be expressed all at once together using double perturbation theory! Each expansion parameter corresponds to a different expansion parameter.</a:t>
            </a:r>
          </a:p>
        </p:txBody>
      </p:sp>
    </p:spTree>
    <p:extLst>
      <p:ext uri="{BB962C8B-B14F-4D97-AF65-F5344CB8AC3E}">
        <p14:creationId xmlns:p14="http://schemas.microsoft.com/office/powerpoint/2010/main" val="3322460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CE8B0-A246-E8D0-A58E-B43E7DD56A9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EADEFEE-119E-FC3C-B694-2CF5D1B4C5EF}"/>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C58C80D7-491F-B170-03AA-4B7C2993E711}"/>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22</a:t>
            </a:fld>
            <a:endParaRPr lang="en-CA" sz="1600" b="1" dirty="0">
              <a:solidFill>
                <a:schemeClr val="tx1"/>
              </a:solidFill>
            </a:endParaRPr>
          </a:p>
        </p:txBody>
      </p:sp>
      <p:sp>
        <p:nvSpPr>
          <p:cNvPr id="3" name="Rectangle 2">
            <a:extLst>
              <a:ext uri="{FF2B5EF4-FFF2-40B4-BE49-F238E27FC236}">
                <a16:creationId xmlns:a16="http://schemas.microsoft.com/office/drawing/2014/main" id="{F10BB205-0313-C0CE-7951-8754BCC76B77}"/>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DE9FC8-EF9C-EF96-228D-B9C578363CF1}"/>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Double perturbation theory cont’d</a:t>
            </a:r>
          </a:p>
        </p:txBody>
      </p:sp>
      <p:pic>
        <p:nvPicPr>
          <p:cNvPr id="4" name="Picture 3">
            <a:extLst>
              <a:ext uri="{FF2B5EF4-FFF2-40B4-BE49-F238E27FC236}">
                <a16:creationId xmlns:a16="http://schemas.microsoft.com/office/drawing/2014/main" id="{4EE13859-B963-25B2-C739-3D73BD864AA2}"/>
              </a:ext>
            </a:extLst>
          </p:cNvPr>
          <p:cNvPicPr>
            <a:picLocks noChangeAspect="1"/>
          </p:cNvPicPr>
          <p:nvPr/>
        </p:nvPicPr>
        <p:blipFill>
          <a:blip r:embed="rId3"/>
          <a:stretch>
            <a:fillRect/>
          </a:stretch>
        </p:blipFill>
        <p:spPr>
          <a:xfrm>
            <a:off x="301976" y="1890765"/>
            <a:ext cx="9120553" cy="168010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8A7B65-78B3-1119-DF35-3D678227F139}"/>
                  </a:ext>
                </a:extLst>
              </p:cNvPr>
              <p:cNvSpPr txBox="1"/>
              <p:nvPr/>
            </p:nvSpPr>
            <p:spPr>
              <a:xfrm>
                <a:off x="203200" y="1352904"/>
                <a:ext cx="3353290"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Grouping in powers of </a:t>
                </a:r>
                <a14:m>
                  <m:oMath xmlns:m="http://schemas.openxmlformats.org/officeDocument/2006/math">
                    <m:r>
                      <a:rPr lang="en-CA" b="0" i="1" smtClean="0">
                        <a:latin typeface="Cambria Math" panose="02040503050406030204" pitchFamily="18" charset="0"/>
                      </a:rPr>
                      <m:t>𝜈</m:t>
                    </m:r>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and </a:t>
                </a:r>
                <a14:m>
                  <m:oMath xmlns:m="http://schemas.openxmlformats.org/officeDocument/2006/math">
                    <m:r>
                      <a:rPr lang="en-CA" b="0" i="1" smtClean="0">
                        <a:latin typeface="Cambria Math" panose="02040503050406030204" pitchFamily="18" charset="0"/>
                      </a:rPr>
                      <m:t>𝜆</m:t>
                    </m:r>
                  </m:oMath>
                </a14:m>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mc:Choice>
        <mc:Fallback>
          <p:sp>
            <p:nvSpPr>
              <p:cNvPr id="5" name="TextBox 4">
                <a:extLst>
                  <a:ext uri="{FF2B5EF4-FFF2-40B4-BE49-F238E27FC236}">
                    <a16:creationId xmlns:a16="http://schemas.microsoft.com/office/drawing/2014/main" id="{208A7B65-78B3-1119-DF35-3D678227F139}"/>
                  </a:ext>
                </a:extLst>
              </p:cNvPr>
              <p:cNvSpPr txBox="1">
                <a:spLocks noRot="1" noChangeAspect="1" noMove="1" noResize="1" noEditPoints="1" noAdjustHandles="1" noChangeArrowheads="1" noChangeShapeType="1" noTextEdit="1"/>
              </p:cNvSpPr>
              <p:nvPr/>
            </p:nvSpPr>
            <p:spPr>
              <a:xfrm>
                <a:off x="203200" y="1352904"/>
                <a:ext cx="3353290" cy="369332"/>
              </a:xfrm>
              <a:prstGeom prst="rect">
                <a:avLst/>
              </a:prstGeom>
              <a:blipFill>
                <a:blip r:embed="rId4"/>
                <a:stretch>
                  <a:fillRect l="-1132" t="-6667" r="-755" b="-2666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3C9CF6E-9AB1-4264-E61A-2339DF2BED1C}"/>
              </a:ext>
            </a:extLst>
          </p:cNvPr>
          <p:cNvCxnSpPr/>
          <p:nvPr/>
        </p:nvCxnSpPr>
        <p:spPr>
          <a:xfrm>
            <a:off x="3465689" y="2032000"/>
            <a:ext cx="14901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25F0C8D-D95B-ECD1-93EA-AC0B7A7A51F7}"/>
              </a:ext>
            </a:extLst>
          </p:cNvPr>
          <p:cNvSpPr txBox="1"/>
          <p:nvPr/>
        </p:nvSpPr>
        <p:spPr>
          <a:xfrm>
            <a:off x="5113867" y="1847334"/>
            <a:ext cx="3355277"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Ordinary Schrödinger Equation</a:t>
            </a:r>
          </a:p>
        </p:txBody>
      </p:sp>
      <p:sp>
        <p:nvSpPr>
          <p:cNvPr id="11" name="TextBox 10">
            <a:extLst>
              <a:ext uri="{FF2B5EF4-FFF2-40B4-BE49-F238E27FC236}">
                <a16:creationId xmlns:a16="http://schemas.microsoft.com/office/drawing/2014/main" id="{6892DC5A-E47E-9D01-6816-F2119AA0B2AA}"/>
              </a:ext>
            </a:extLst>
          </p:cNvPr>
          <p:cNvSpPr txBox="1"/>
          <p:nvPr/>
        </p:nvSpPr>
        <p:spPr>
          <a:xfrm>
            <a:off x="6798388" y="2297203"/>
            <a:ext cx="3390672"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Quadratic Zeeman perturbation</a:t>
            </a:r>
          </a:p>
        </p:txBody>
      </p:sp>
      <p:cxnSp>
        <p:nvCxnSpPr>
          <p:cNvPr id="13" name="Straight Arrow Connector 12">
            <a:extLst>
              <a:ext uri="{FF2B5EF4-FFF2-40B4-BE49-F238E27FC236}">
                <a16:creationId xmlns:a16="http://schemas.microsoft.com/office/drawing/2014/main" id="{BC5FC59E-EB0D-BBF4-2610-22EA884ED2BF}"/>
              </a:ext>
            </a:extLst>
          </p:cNvPr>
          <p:cNvCxnSpPr/>
          <p:nvPr/>
        </p:nvCxnSpPr>
        <p:spPr>
          <a:xfrm>
            <a:off x="5802489" y="2481869"/>
            <a:ext cx="9890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6749C8B-6714-3D9D-2B28-58A7C73CBE93}"/>
              </a:ext>
            </a:extLst>
          </p:cNvPr>
          <p:cNvCxnSpPr/>
          <p:nvPr/>
        </p:nvCxnSpPr>
        <p:spPr>
          <a:xfrm>
            <a:off x="5873664" y="2995514"/>
            <a:ext cx="9890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78F696C-A5C7-7C99-D8B4-06FA9F0A54E1}"/>
              </a:ext>
            </a:extLst>
          </p:cNvPr>
          <p:cNvSpPr txBox="1"/>
          <p:nvPr/>
        </p:nvSpPr>
        <p:spPr>
          <a:xfrm>
            <a:off x="7021749" y="2810848"/>
            <a:ext cx="481253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Relativistic magnetic dipole moment operator</a:t>
            </a:r>
          </a:p>
        </p:txBody>
      </p:sp>
      <p:cxnSp>
        <p:nvCxnSpPr>
          <p:cNvPr id="26" name="Straight Arrow Connector 25">
            <a:extLst>
              <a:ext uri="{FF2B5EF4-FFF2-40B4-BE49-F238E27FC236}">
                <a16:creationId xmlns:a16="http://schemas.microsoft.com/office/drawing/2014/main" id="{4C3F1769-5027-F0CC-9529-A263942DE9C5}"/>
              </a:ext>
            </a:extLst>
          </p:cNvPr>
          <p:cNvCxnSpPr/>
          <p:nvPr/>
        </p:nvCxnSpPr>
        <p:spPr>
          <a:xfrm>
            <a:off x="9595556" y="3429000"/>
            <a:ext cx="593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A33AAC3B-D100-B6C5-431D-C3BBBE30513B}"/>
              </a:ext>
            </a:extLst>
          </p:cNvPr>
          <p:cNvSpPr txBox="1"/>
          <p:nvPr/>
        </p:nvSpPr>
        <p:spPr>
          <a:xfrm>
            <a:off x="10283861" y="3244334"/>
            <a:ext cx="1550424"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New operator</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665FF1C8-5215-066A-F896-4DDA5BE0231B}"/>
                  </a:ext>
                </a:extLst>
              </p:cNvPr>
              <p:cNvSpPr txBox="1"/>
              <p:nvPr/>
            </p:nvSpPr>
            <p:spPr>
              <a:xfrm>
                <a:off x="53754" y="3953227"/>
                <a:ext cx="12084491" cy="1273875"/>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cross term that arises from double perturbation theory yields a new operator. It is the relativistic correction </a:t>
                </a:r>
                <a14:m>
                  <m:oMath xmlns:m="http://schemas.openxmlformats.org/officeDocument/2006/math">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𝐶</m:t>
                        </m:r>
                      </m:e>
                      <m:sub>
                        <m:r>
                          <a:rPr lang="en-CA" b="0" i="1" smtClean="0">
                            <a:latin typeface="Cambria Math" panose="02040503050406030204" pitchFamily="18" charset="0"/>
                          </a:rPr>
                          <m:t>𝑟𝑒𝑙</m:t>
                        </m:r>
                      </m:sub>
                      <m:sup>
                        <m:r>
                          <a:rPr lang="en-CA" b="0" i="1" smtClean="0">
                            <a:latin typeface="Cambria Math" panose="02040503050406030204" pitchFamily="18" charset="0"/>
                          </a:rPr>
                          <m:t>(2)</m:t>
                        </m:r>
                      </m:sup>
                    </m:sSubSup>
                  </m:oMath>
                </a14:m>
                <a:r>
                  <a:rPr lang="en-US" dirty="0">
                    <a:latin typeface="CMU Serif Roman" panose="02000603000000000000" pitchFamily="2" charset="0"/>
                    <a:ea typeface="CMU Serif Roman" panose="02000603000000000000" pitchFamily="2" charset="0"/>
                    <a:cs typeface="CMU Serif Roman" panose="02000603000000000000" pitchFamily="2" charset="0"/>
                  </a:rPr>
                  <a:t>.</a:t>
                </a:r>
              </a:p>
              <a:p>
                <a:r>
                  <a:rPr lang="en-US" dirty="0">
                    <a:latin typeface="CMU Serif Roman" panose="02000603000000000000" pitchFamily="2" charset="0"/>
                    <a:ea typeface="CMU Serif Roman" panose="02000603000000000000" pitchFamily="2" charset="0"/>
                    <a:cs typeface="CMU Serif Roman" panose="02000603000000000000" pitchFamily="2" charset="0"/>
                  </a:rPr>
                  <a:t>This </a:t>
                </a:r>
                <a:r>
                  <a:rPr lang="en-US" dirty="0">
                    <a:latin typeface="CMU Serif Roman" panose="02000603000000000000" pitchFamily="2" charset="0"/>
                    <a:ea typeface="CMU Serif Roman" panose="02000603000000000000" pitchFamily="2" charset="0"/>
                    <a:cs typeface="CMU Serif Roman" panose="02000603000000000000" pitchFamily="2" charset="0"/>
                  </a:rPr>
                  <a:t>term is the product of the quadratic Zeeman effect and the relativistic magnetic dipole moment, which contribute a B</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2</a:t>
                </a:r>
                <a:r>
                  <a:rPr lang="en-US" dirty="0">
                    <a:latin typeface="CMU Serif Roman" panose="02000603000000000000" pitchFamily="2" charset="0"/>
                    <a:ea typeface="CMU Serif Roman" panose="02000603000000000000" pitchFamily="2" charset="0"/>
                    <a:cs typeface="CMU Serif Roman" panose="02000603000000000000" pitchFamily="2" charset="0"/>
                  </a:rPr>
                  <a:t> and B scaling respectively. The combination of the two yields a B</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3</a:t>
                </a:r>
                <a:r>
                  <a:rPr lang="en-US" dirty="0">
                    <a:latin typeface="CMU Serif Roman" panose="02000603000000000000" pitchFamily="2" charset="0"/>
                    <a:ea typeface="CMU Serif Roman" panose="02000603000000000000" pitchFamily="2" charset="0"/>
                    <a:cs typeface="CMU Serif Roman" panose="02000603000000000000" pitchFamily="2" charset="0"/>
                  </a:rPr>
                  <a:t> scaling dependent on the magnetic quantum number! A cubic Zeeman effect!</a:t>
                </a:r>
              </a:p>
            </p:txBody>
          </p:sp>
        </mc:Choice>
        <mc:Fallback>
          <p:sp>
            <p:nvSpPr>
              <p:cNvPr id="34" name="TextBox 33">
                <a:extLst>
                  <a:ext uri="{FF2B5EF4-FFF2-40B4-BE49-F238E27FC236}">
                    <a16:creationId xmlns:a16="http://schemas.microsoft.com/office/drawing/2014/main" id="{665FF1C8-5215-066A-F896-4DDA5BE0231B}"/>
                  </a:ext>
                </a:extLst>
              </p:cNvPr>
              <p:cNvSpPr txBox="1">
                <a:spLocks noRot="1" noChangeAspect="1" noMove="1" noResize="1" noEditPoints="1" noAdjustHandles="1" noChangeArrowheads="1" noChangeShapeType="1" noTextEdit="1"/>
              </p:cNvSpPr>
              <p:nvPr/>
            </p:nvSpPr>
            <p:spPr>
              <a:xfrm>
                <a:off x="53754" y="3953227"/>
                <a:ext cx="12084491" cy="1273875"/>
              </a:xfrm>
              <a:prstGeom prst="rect">
                <a:avLst/>
              </a:prstGeom>
              <a:blipFill>
                <a:blip r:embed="rId5"/>
                <a:stretch>
                  <a:fillRect l="-420" r="-630" b="-7921"/>
                </a:stretch>
              </a:blipFill>
            </p:spPr>
            <p:txBody>
              <a:bodyPr/>
              <a:lstStyle/>
              <a:p>
                <a:r>
                  <a:rPr lang="en-US">
                    <a:noFill/>
                  </a:rPr>
                  <a:t> </a:t>
                </a:r>
              </a:p>
            </p:txBody>
          </p:sp>
        </mc:Fallback>
      </mc:AlternateContent>
    </p:spTree>
    <p:extLst>
      <p:ext uri="{BB962C8B-B14F-4D97-AF65-F5344CB8AC3E}">
        <p14:creationId xmlns:p14="http://schemas.microsoft.com/office/powerpoint/2010/main" val="1780766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A97DF-82DC-51FC-6518-F44A319C309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240AE93-43B4-69F4-2E1F-19FABD78E262}"/>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35F21D88-61EB-5D1F-9E1D-78D0C6A531A0}"/>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23</a:t>
            </a:fld>
            <a:endParaRPr lang="en-CA" sz="1600" b="1" dirty="0">
              <a:solidFill>
                <a:schemeClr val="tx1"/>
              </a:solidFill>
            </a:endParaRPr>
          </a:p>
        </p:txBody>
      </p:sp>
      <p:sp>
        <p:nvSpPr>
          <p:cNvPr id="3" name="Rectangle 2">
            <a:extLst>
              <a:ext uri="{FF2B5EF4-FFF2-40B4-BE49-F238E27FC236}">
                <a16:creationId xmlns:a16="http://schemas.microsoft.com/office/drawing/2014/main" id="{F7F8C88D-BB14-2364-EBF7-ADF7DFA4D913}"/>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9CD3D-89E7-7682-3D42-244C8ABA79A8}"/>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Double perturbation theory cont’d</a:t>
            </a:r>
            <a:endParaRPr lang="en-CA" b="1"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4" name="Picture 3">
            <a:extLst>
              <a:ext uri="{FF2B5EF4-FFF2-40B4-BE49-F238E27FC236}">
                <a16:creationId xmlns:a16="http://schemas.microsoft.com/office/drawing/2014/main" id="{C2A10878-3F9E-D441-6B92-1B1095C68A08}"/>
              </a:ext>
            </a:extLst>
          </p:cNvPr>
          <p:cNvPicPr>
            <a:picLocks noChangeAspect="1"/>
          </p:cNvPicPr>
          <p:nvPr/>
        </p:nvPicPr>
        <p:blipFill>
          <a:blip r:embed="rId3"/>
          <a:stretch>
            <a:fillRect/>
          </a:stretch>
        </p:blipFill>
        <p:spPr>
          <a:xfrm>
            <a:off x="222953" y="1303710"/>
            <a:ext cx="9120553" cy="1680102"/>
          </a:xfrm>
          <a:prstGeom prst="rect">
            <a:avLst/>
          </a:prstGeom>
        </p:spPr>
      </p:pic>
      <p:pic>
        <p:nvPicPr>
          <p:cNvPr id="7" name="Picture 6">
            <a:extLst>
              <a:ext uri="{FF2B5EF4-FFF2-40B4-BE49-F238E27FC236}">
                <a16:creationId xmlns:a16="http://schemas.microsoft.com/office/drawing/2014/main" id="{9353309C-D7CF-D582-FA8C-6B8744C15FD2}"/>
              </a:ext>
            </a:extLst>
          </p:cNvPr>
          <p:cNvPicPr>
            <a:picLocks noChangeAspect="1"/>
          </p:cNvPicPr>
          <p:nvPr/>
        </p:nvPicPr>
        <p:blipFill>
          <a:blip r:embed="rId4"/>
          <a:stretch>
            <a:fillRect/>
          </a:stretch>
        </p:blipFill>
        <p:spPr>
          <a:xfrm>
            <a:off x="11015980" y="1256532"/>
            <a:ext cx="348945" cy="1727280"/>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EA7E421-75A1-3DB0-63C2-C1769EDD11F0}"/>
                  </a:ext>
                </a:extLst>
              </p:cNvPr>
              <p:cNvSpPr txBox="1"/>
              <p:nvPr/>
            </p:nvSpPr>
            <p:spPr>
              <a:xfrm>
                <a:off x="90311" y="3384638"/>
                <a:ext cx="8627618" cy="381515"/>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Multiplying equation (4) by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𝜓</m:t>
                        </m:r>
                      </m:e>
                      <m:sub>
                        <m:r>
                          <a:rPr lang="en-CA" b="0" i="1" smtClean="0">
                            <a:latin typeface="Cambria Math" panose="02040503050406030204" pitchFamily="18" charset="0"/>
                          </a:rPr>
                          <m:t>0,0</m:t>
                        </m:r>
                      </m:sub>
                    </m:sSub>
                  </m:oMath>
                </a14:m>
                <a:r>
                  <a:rPr lang="en-CA" b="0" dirty="0">
                    <a:latin typeface="CMU Serif Roman" panose="02000603000000000000" pitchFamily="2" charset="0"/>
                    <a:ea typeface="CMU Serif Roman" panose="02000603000000000000" pitchFamily="2" charset="0"/>
                    <a:cs typeface="CMU Serif Roman" panose="02000603000000000000" pitchFamily="2" charset="0"/>
                  </a:rPr>
                  <a:t> and integrating, we obtain the following equation:</a:t>
                </a:r>
              </a:p>
            </p:txBody>
          </p:sp>
        </mc:Choice>
        <mc:Fallback>
          <p:sp>
            <p:nvSpPr>
              <p:cNvPr id="12" name="TextBox 11">
                <a:extLst>
                  <a:ext uri="{FF2B5EF4-FFF2-40B4-BE49-F238E27FC236}">
                    <a16:creationId xmlns:a16="http://schemas.microsoft.com/office/drawing/2014/main" id="{AEA7E421-75A1-3DB0-63C2-C1769EDD11F0}"/>
                  </a:ext>
                </a:extLst>
              </p:cNvPr>
              <p:cNvSpPr txBox="1">
                <a:spLocks noRot="1" noChangeAspect="1" noMove="1" noResize="1" noEditPoints="1" noAdjustHandles="1" noChangeArrowheads="1" noChangeShapeType="1" noTextEdit="1"/>
              </p:cNvSpPr>
              <p:nvPr/>
            </p:nvSpPr>
            <p:spPr>
              <a:xfrm>
                <a:off x="90311" y="3384638"/>
                <a:ext cx="8627618" cy="381515"/>
              </a:xfrm>
              <a:prstGeom prst="rect">
                <a:avLst/>
              </a:prstGeom>
              <a:blipFill>
                <a:blip r:embed="rId5"/>
                <a:stretch>
                  <a:fillRect l="-735" t="-6452" b="-22581"/>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3B62611C-5B69-1116-104F-108EFAC8B472}"/>
              </a:ext>
            </a:extLst>
          </p:cNvPr>
          <p:cNvPicPr>
            <a:picLocks noChangeAspect="1"/>
          </p:cNvPicPr>
          <p:nvPr/>
        </p:nvPicPr>
        <p:blipFill>
          <a:blip r:embed="rId6"/>
          <a:stretch>
            <a:fillRect/>
          </a:stretch>
        </p:blipFill>
        <p:spPr>
          <a:xfrm>
            <a:off x="3661046" y="3989715"/>
            <a:ext cx="5056883" cy="340109"/>
          </a:xfrm>
          <a:prstGeom prst="rect">
            <a:avLst/>
          </a:prstGeom>
        </p:spPr>
      </p:pic>
      <p:sp>
        <p:nvSpPr>
          <p:cNvPr id="23" name="TextBox 22">
            <a:extLst>
              <a:ext uri="{FF2B5EF4-FFF2-40B4-BE49-F238E27FC236}">
                <a16:creationId xmlns:a16="http://schemas.microsoft.com/office/drawing/2014/main" id="{F6B762CA-BD6E-B667-9F62-120C73D6572A}"/>
              </a:ext>
            </a:extLst>
          </p:cNvPr>
          <p:cNvSpPr txBox="1"/>
          <p:nvPr/>
        </p:nvSpPr>
        <p:spPr>
          <a:xfrm>
            <a:off x="90311" y="4636293"/>
            <a:ext cx="9781845"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So the cubic Zeeman effect can be written as the sum of the two aforementioned perturbations</a:t>
            </a:r>
          </a:p>
        </p:txBody>
      </p:sp>
    </p:spTree>
    <p:extLst>
      <p:ext uri="{BB962C8B-B14F-4D97-AF65-F5344CB8AC3E}">
        <p14:creationId xmlns:p14="http://schemas.microsoft.com/office/powerpoint/2010/main" val="4146637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AB22A-A84D-B8FD-63C5-334AD07EDC10}"/>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0D833D81-5011-188B-F7DC-8E583DF3B747}"/>
              </a:ext>
            </a:extLst>
          </p:cNvPr>
          <p:cNvSpPr/>
          <p:nvPr/>
        </p:nvSpPr>
        <p:spPr>
          <a:xfrm>
            <a:off x="7031421" y="3750292"/>
            <a:ext cx="3384331" cy="155743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64B253F-4EEC-22ED-75B9-439D7F138CD1}"/>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7B678B90-E5EC-1AEF-C579-69D8C530C470}"/>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24</a:t>
            </a:fld>
            <a:endParaRPr lang="en-CA" sz="1600" b="1" dirty="0">
              <a:solidFill>
                <a:schemeClr val="tx1"/>
              </a:solidFill>
            </a:endParaRPr>
          </a:p>
        </p:txBody>
      </p:sp>
      <p:sp>
        <p:nvSpPr>
          <p:cNvPr id="3" name="Rectangle 2">
            <a:extLst>
              <a:ext uri="{FF2B5EF4-FFF2-40B4-BE49-F238E27FC236}">
                <a16:creationId xmlns:a16="http://schemas.microsoft.com/office/drawing/2014/main" id="{71DA60A8-D755-6568-EDCE-A85CE787CB02}"/>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EAB6D3-737C-681A-35A0-A0585FC2F8CC}"/>
              </a:ext>
            </a:extLst>
          </p:cNvPr>
          <p:cNvSpPr>
            <a:spLocks noGrp="1"/>
          </p:cNvSpPr>
          <p:nvPr>
            <p:ph type="title"/>
          </p:nvPr>
        </p:nvSpPr>
        <p:spPr>
          <a:xfrm>
            <a:off x="-2" y="-141188"/>
            <a:ext cx="11269982" cy="1325563"/>
          </a:xfrm>
        </p:spPr>
        <p:txBody>
          <a:bodyPr>
            <a:normAutofit/>
          </a:bodyPr>
          <a:lstStyle/>
          <a:p>
            <a:r>
              <a:rPr lang="en-CA" b="1" dirty="0">
                <a:latin typeface="CMU Serif Roman" panose="02000603000000000000" pitchFamily="2" charset="0"/>
                <a:ea typeface="CMU Serif Roman" panose="02000603000000000000" pitchFamily="2" charset="0"/>
                <a:cs typeface="CMU Serif Roman" panose="02000603000000000000" pitchFamily="2" charset="0"/>
              </a:rPr>
              <a:t>The Dalgarno interchange theorem:</a:t>
            </a:r>
          </a:p>
        </p:txBody>
      </p:sp>
      <p:pic>
        <p:nvPicPr>
          <p:cNvPr id="14" name="Picture 13">
            <a:extLst>
              <a:ext uri="{FF2B5EF4-FFF2-40B4-BE49-F238E27FC236}">
                <a16:creationId xmlns:a16="http://schemas.microsoft.com/office/drawing/2014/main" id="{8147461A-1817-BB23-D0D4-D6BA9AE31538}"/>
              </a:ext>
            </a:extLst>
          </p:cNvPr>
          <p:cNvPicPr>
            <a:picLocks noChangeAspect="1"/>
          </p:cNvPicPr>
          <p:nvPr/>
        </p:nvPicPr>
        <p:blipFill>
          <a:blip r:embed="rId3"/>
          <a:stretch>
            <a:fillRect/>
          </a:stretch>
        </p:blipFill>
        <p:spPr>
          <a:xfrm>
            <a:off x="330824" y="4288039"/>
            <a:ext cx="5056883" cy="340109"/>
          </a:xfrm>
          <a:prstGeom prst="rect">
            <a:avLst/>
          </a:prstGeom>
        </p:spPr>
      </p:pic>
      <p:cxnSp>
        <p:nvCxnSpPr>
          <p:cNvPr id="13" name="Straight Arrow Connector 12">
            <a:extLst>
              <a:ext uri="{FF2B5EF4-FFF2-40B4-BE49-F238E27FC236}">
                <a16:creationId xmlns:a16="http://schemas.microsoft.com/office/drawing/2014/main" id="{D2622873-BF4E-F9F3-047D-8742DE49ED1A}"/>
              </a:ext>
            </a:extLst>
          </p:cNvPr>
          <p:cNvCxnSpPr>
            <a:cxnSpLocks/>
          </p:cNvCxnSpPr>
          <p:nvPr/>
        </p:nvCxnSpPr>
        <p:spPr>
          <a:xfrm flipV="1">
            <a:off x="5555260" y="4165599"/>
            <a:ext cx="1353539" cy="2924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0E336D2-95EE-BC0B-A878-8CBCDBB2384E}"/>
              </a:ext>
            </a:extLst>
          </p:cNvPr>
          <p:cNvCxnSpPr>
            <a:cxnSpLocks/>
          </p:cNvCxnSpPr>
          <p:nvPr/>
        </p:nvCxnSpPr>
        <p:spPr>
          <a:xfrm>
            <a:off x="5634989" y="4729655"/>
            <a:ext cx="1273810" cy="2349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21CFC9D9-2F19-54A8-B630-4BC479C613DB}"/>
              </a:ext>
            </a:extLst>
          </p:cNvPr>
          <p:cNvPicPr>
            <a:picLocks noChangeAspect="1"/>
          </p:cNvPicPr>
          <p:nvPr/>
        </p:nvPicPr>
        <p:blipFill>
          <a:blip r:embed="rId4"/>
          <a:stretch>
            <a:fillRect/>
          </a:stretch>
        </p:blipFill>
        <p:spPr>
          <a:xfrm>
            <a:off x="7189947" y="3877290"/>
            <a:ext cx="3082572" cy="356042"/>
          </a:xfrm>
          <a:prstGeom prst="rect">
            <a:avLst/>
          </a:prstGeom>
        </p:spPr>
      </p:pic>
      <p:pic>
        <p:nvPicPr>
          <p:cNvPr id="18" name="Picture 17">
            <a:extLst>
              <a:ext uri="{FF2B5EF4-FFF2-40B4-BE49-F238E27FC236}">
                <a16:creationId xmlns:a16="http://schemas.microsoft.com/office/drawing/2014/main" id="{DB5B288B-38E3-2D59-2108-154C67C38950}"/>
              </a:ext>
            </a:extLst>
          </p:cNvPr>
          <p:cNvPicPr>
            <a:picLocks noChangeAspect="1"/>
          </p:cNvPicPr>
          <p:nvPr/>
        </p:nvPicPr>
        <p:blipFill>
          <a:blip r:embed="rId5"/>
          <a:stretch>
            <a:fillRect/>
          </a:stretch>
        </p:blipFill>
        <p:spPr>
          <a:xfrm>
            <a:off x="7166663" y="4782713"/>
            <a:ext cx="3105856" cy="349179"/>
          </a:xfrm>
          <a:prstGeom prst="rect">
            <a:avLst/>
          </a:prstGeom>
        </p:spPr>
      </p:pic>
      <p:sp>
        <p:nvSpPr>
          <p:cNvPr id="19" name="TextBox 18">
            <a:extLst>
              <a:ext uri="{FF2B5EF4-FFF2-40B4-BE49-F238E27FC236}">
                <a16:creationId xmlns:a16="http://schemas.microsoft.com/office/drawing/2014/main" id="{44721DB8-BCCC-A0F5-0A3F-ADA11F80E980}"/>
              </a:ext>
            </a:extLst>
          </p:cNvPr>
          <p:cNvSpPr txBox="1"/>
          <p:nvPr/>
        </p:nvSpPr>
        <p:spPr>
          <a:xfrm>
            <a:off x="6271894" y="5523495"/>
            <a:ext cx="5166799"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This serves as a critical check for my calculation!</a:t>
            </a:r>
          </a:p>
        </p:txBody>
      </p:sp>
      <p:sp>
        <p:nvSpPr>
          <p:cNvPr id="20" name="TextBox 19">
            <a:extLst>
              <a:ext uri="{FF2B5EF4-FFF2-40B4-BE49-F238E27FC236}">
                <a16:creationId xmlns:a16="http://schemas.microsoft.com/office/drawing/2014/main" id="{476C52FA-AD5B-47A7-D5B9-D79A0D3DCC41}"/>
              </a:ext>
            </a:extLst>
          </p:cNvPr>
          <p:cNvSpPr txBox="1"/>
          <p:nvPr/>
        </p:nvSpPr>
        <p:spPr>
          <a:xfrm>
            <a:off x="168165" y="1777115"/>
            <a:ext cx="9929321"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Both</a:t>
            </a:r>
            <a:r>
              <a:rPr lang="en-US" dirty="0">
                <a:latin typeface="CMU Serif Roman" panose="02000603000000000000" pitchFamily="2" charset="0"/>
                <a:ea typeface="CMU Serif Roman" panose="02000603000000000000" pitchFamily="2" charset="0"/>
                <a:cs typeface="CMU Serif Roman" panose="02000603000000000000" pitchFamily="2" charset="0"/>
              </a:rPr>
              <a:t> terms on the RHS of the above equation can be written in spectral representation to find: </a:t>
            </a:r>
          </a:p>
        </p:txBody>
      </p:sp>
      <p:pic>
        <p:nvPicPr>
          <p:cNvPr id="21" name="Picture 20">
            <a:extLst>
              <a:ext uri="{FF2B5EF4-FFF2-40B4-BE49-F238E27FC236}">
                <a16:creationId xmlns:a16="http://schemas.microsoft.com/office/drawing/2014/main" id="{6066D109-6035-5AED-B250-2642A6CDA262}"/>
              </a:ext>
            </a:extLst>
          </p:cNvPr>
          <p:cNvPicPr>
            <a:picLocks noChangeAspect="1"/>
          </p:cNvPicPr>
          <p:nvPr/>
        </p:nvPicPr>
        <p:blipFill>
          <a:blip r:embed="rId3"/>
          <a:stretch>
            <a:fillRect/>
          </a:stretch>
        </p:blipFill>
        <p:spPr>
          <a:xfrm>
            <a:off x="245184" y="1306331"/>
            <a:ext cx="5056883" cy="340109"/>
          </a:xfrm>
          <a:prstGeom prst="rect">
            <a:avLst/>
          </a:prstGeom>
        </p:spPr>
      </p:pic>
      <p:sp>
        <p:nvSpPr>
          <p:cNvPr id="24" name="Right Brace 23">
            <a:extLst>
              <a:ext uri="{FF2B5EF4-FFF2-40B4-BE49-F238E27FC236}">
                <a16:creationId xmlns:a16="http://schemas.microsoft.com/office/drawing/2014/main" id="{2DBD44FB-6643-CC77-CDEA-3DE083781F72}"/>
              </a:ext>
            </a:extLst>
          </p:cNvPr>
          <p:cNvSpPr/>
          <p:nvPr/>
        </p:nvSpPr>
        <p:spPr>
          <a:xfrm>
            <a:off x="4644496" y="2363236"/>
            <a:ext cx="488329" cy="124904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5" name="Picture 24">
            <a:extLst>
              <a:ext uri="{FF2B5EF4-FFF2-40B4-BE49-F238E27FC236}">
                <a16:creationId xmlns:a16="http://schemas.microsoft.com/office/drawing/2014/main" id="{F4FA64CC-85E5-5977-8398-13B90723FE95}"/>
              </a:ext>
            </a:extLst>
          </p:cNvPr>
          <p:cNvPicPr>
            <a:picLocks noChangeAspect="1"/>
          </p:cNvPicPr>
          <p:nvPr/>
        </p:nvPicPr>
        <p:blipFill>
          <a:blip r:embed="rId6"/>
          <a:stretch>
            <a:fillRect/>
          </a:stretch>
        </p:blipFill>
        <p:spPr>
          <a:xfrm>
            <a:off x="5302067" y="2822201"/>
            <a:ext cx="3955990" cy="331118"/>
          </a:xfrm>
          <a:prstGeom prst="rect">
            <a:avLst/>
          </a:prstGeom>
        </p:spPr>
      </p:pic>
      <p:pic>
        <p:nvPicPr>
          <p:cNvPr id="26" name="Picture 25">
            <a:extLst>
              <a:ext uri="{FF2B5EF4-FFF2-40B4-BE49-F238E27FC236}">
                <a16:creationId xmlns:a16="http://schemas.microsoft.com/office/drawing/2014/main" id="{78609DC7-AD3A-F7A0-323D-846FE8184C04}"/>
              </a:ext>
            </a:extLst>
          </p:cNvPr>
          <p:cNvPicPr>
            <a:picLocks noChangeAspect="1"/>
          </p:cNvPicPr>
          <p:nvPr/>
        </p:nvPicPr>
        <p:blipFill>
          <a:blip r:embed="rId7"/>
          <a:stretch>
            <a:fillRect/>
          </a:stretch>
        </p:blipFill>
        <p:spPr>
          <a:xfrm>
            <a:off x="247495" y="2401897"/>
            <a:ext cx="4312380" cy="1348395"/>
          </a:xfrm>
          <a:prstGeom prst="rect">
            <a:avLst/>
          </a:prstGeom>
        </p:spPr>
      </p:pic>
      <p:pic>
        <p:nvPicPr>
          <p:cNvPr id="32" name="Picture 31">
            <a:extLst>
              <a:ext uri="{FF2B5EF4-FFF2-40B4-BE49-F238E27FC236}">
                <a16:creationId xmlns:a16="http://schemas.microsoft.com/office/drawing/2014/main" id="{8FEA67CC-C9D4-CA7D-003A-25549473E111}"/>
              </a:ext>
            </a:extLst>
          </p:cNvPr>
          <p:cNvPicPr>
            <a:picLocks noChangeAspect="1"/>
          </p:cNvPicPr>
          <p:nvPr/>
        </p:nvPicPr>
        <p:blipFill>
          <a:blip r:embed="rId8"/>
          <a:stretch>
            <a:fillRect/>
          </a:stretch>
        </p:blipFill>
        <p:spPr>
          <a:xfrm>
            <a:off x="153380" y="5519129"/>
            <a:ext cx="4735280" cy="722232"/>
          </a:xfrm>
          <a:prstGeom prst="rect">
            <a:avLst/>
          </a:prstGeom>
        </p:spPr>
      </p:pic>
    </p:spTree>
    <p:extLst>
      <p:ext uri="{BB962C8B-B14F-4D97-AF65-F5344CB8AC3E}">
        <p14:creationId xmlns:p14="http://schemas.microsoft.com/office/powerpoint/2010/main" val="178698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CBD49-EA51-D7D6-981A-01D57C42F3D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133A2F7-67E9-5BC9-97CE-68AEB1B5822A}"/>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F0430D3F-1597-6AFC-7A9C-7D62E53AB642}"/>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25</a:t>
            </a:fld>
            <a:endParaRPr lang="en-CA" sz="1600" b="1" dirty="0">
              <a:solidFill>
                <a:schemeClr val="tx1"/>
              </a:solidFill>
            </a:endParaRPr>
          </a:p>
        </p:txBody>
      </p:sp>
      <p:sp>
        <p:nvSpPr>
          <p:cNvPr id="3" name="Rectangle 2">
            <a:extLst>
              <a:ext uri="{FF2B5EF4-FFF2-40B4-BE49-F238E27FC236}">
                <a16:creationId xmlns:a16="http://schemas.microsoft.com/office/drawing/2014/main" id="{3F2904DE-8DCB-7207-99C7-4EE022572906}"/>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6DC79B-A6A2-2238-F82A-FE542578C8DB}"/>
              </a:ext>
            </a:extLst>
          </p:cNvPr>
          <p:cNvSpPr>
            <a:spLocks noGrp="1"/>
          </p:cNvSpPr>
          <p:nvPr>
            <p:ph type="title"/>
          </p:nvPr>
        </p:nvSpPr>
        <p:spPr>
          <a:xfrm>
            <a:off x="-2" y="-141188"/>
            <a:ext cx="11269982" cy="1325563"/>
          </a:xfrm>
        </p:spPr>
        <p:txBody>
          <a:bodyPr>
            <a:normAutofit/>
          </a:bodyPr>
          <a:lstStyle/>
          <a:p>
            <a:r>
              <a:rPr lang="en-CA" b="1" dirty="0">
                <a:latin typeface="CMU Serif Roman" panose="02000603000000000000" pitchFamily="2" charset="0"/>
                <a:ea typeface="CMU Serif Roman" panose="02000603000000000000" pitchFamily="2" charset="0"/>
                <a:cs typeface="CMU Serif Roman" panose="02000603000000000000" pitchFamily="2" charset="0"/>
              </a:rPr>
              <a:t>Relativistic Corrections:</a:t>
            </a:r>
          </a:p>
        </p:txBody>
      </p:sp>
      <p:sp>
        <p:nvSpPr>
          <p:cNvPr id="7" name="TextBox 6">
            <a:extLst>
              <a:ext uri="{FF2B5EF4-FFF2-40B4-BE49-F238E27FC236}">
                <a16:creationId xmlns:a16="http://schemas.microsoft.com/office/drawing/2014/main" id="{BE2A0EE1-1BA7-57A5-8E51-A350CB700BD0}"/>
              </a:ext>
            </a:extLst>
          </p:cNvPr>
          <p:cNvSpPr txBox="1"/>
          <p:nvPr/>
        </p:nvSpPr>
        <p:spPr>
          <a:xfrm>
            <a:off x="208170" y="1140897"/>
            <a:ext cx="10995318"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Starting with the expression given from double perturbation theory and the Dalgarno interchange theorem:</a:t>
            </a:r>
          </a:p>
        </p:txBody>
      </p:sp>
      <p:pic>
        <p:nvPicPr>
          <p:cNvPr id="9" name="Picture 8">
            <a:extLst>
              <a:ext uri="{FF2B5EF4-FFF2-40B4-BE49-F238E27FC236}">
                <a16:creationId xmlns:a16="http://schemas.microsoft.com/office/drawing/2014/main" id="{7D041A9F-F384-98B9-DDA2-F93EDBAE8593}"/>
              </a:ext>
            </a:extLst>
          </p:cNvPr>
          <p:cNvPicPr>
            <a:picLocks noChangeAspect="1"/>
          </p:cNvPicPr>
          <p:nvPr/>
        </p:nvPicPr>
        <p:blipFill>
          <a:blip r:embed="rId3"/>
          <a:stretch>
            <a:fillRect/>
          </a:stretch>
        </p:blipFill>
        <p:spPr>
          <a:xfrm>
            <a:off x="208170" y="2294742"/>
            <a:ext cx="8187382" cy="670718"/>
          </a:xfrm>
          <a:prstGeom prst="rect">
            <a:avLst/>
          </a:prstGeom>
        </p:spPr>
      </p:pic>
      <p:pic>
        <p:nvPicPr>
          <p:cNvPr id="10" name="Picture 9">
            <a:extLst>
              <a:ext uri="{FF2B5EF4-FFF2-40B4-BE49-F238E27FC236}">
                <a16:creationId xmlns:a16="http://schemas.microsoft.com/office/drawing/2014/main" id="{2C9EEC86-424D-81A7-B893-6966A20E0899}"/>
              </a:ext>
            </a:extLst>
          </p:cNvPr>
          <p:cNvPicPr>
            <a:picLocks noChangeAspect="1"/>
          </p:cNvPicPr>
          <p:nvPr/>
        </p:nvPicPr>
        <p:blipFill>
          <a:blip r:embed="rId4"/>
          <a:stretch>
            <a:fillRect/>
          </a:stretch>
        </p:blipFill>
        <p:spPr>
          <a:xfrm>
            <a:off x="208170" y="3154178"/>
            <a:ext cx="3633230" cy="604178"/>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7D5B1BA-6B87-834C-C060-FBC0CE75B837}"/>
                  </a:ext>
                </a:extLst>
              </p:cNvPr>
              <p:cNvSpPr txBox="1"/>
              <p:nvPr/>
            </p:nvSpPr>
            <p:spPr>
              <a:xfrm>
                <a:off x="96484" y="3992984"/>
                <a:ext cx="6340838" cy="52418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Where</a:t>
                </a:r>
                <a:r>
                  <a:rPr lang="en-US" dirty="0">
                    <a:latin typeface="CMU Serif Roman" panose="02000603000000000000" pitchFamily="2" charset="0"/>
                    <a:ea typeface="CMU Serif Roman" panose="02000603000000000000" pitchFamily="2" charset="0"/>
                    <a:cs typeface="CMU Serif Roman" panose="02000603000000000000" pitchFamily="2" charset="0"/>
                  </a:rPr>
                  <a:t>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𝛾</m:t>
                        </m:r>
                      </m:e>
                      <m:sup>
                        <m:r>
                          <a:rPr lang="en-CA" b="0" i="1" smtClean="0">
                            <a:latin typeface="Cambria Math" panose="02040503050406030204" pitchFamily="18" charset="0"/>
                          </a:rPr>
                          <m:t>2</m:t>
                        </m:r>
                      </m:sup>
                    </m:sSup>
                    <m:r>
                      <a:rPr lang="en-CA" b="0" i="1" smtClean="0">
                        <a:latin typeface="Cambria Math" panose="02040503050406030204" pitchFamily="18" charset="0"/>
                      </a:rPr>
                      <m:t>≡</m:t>
                    </m:r>
                    <m:f>
                      <m:fPr>
                        <m:ctrlPr>
                          <a:rPr lang="en-CA" b="0" i="1" smtClean="0">
                            <a:latin typeface="Cambria Math" panose="02040503050406030204" pitchFamily="18" charset="0"/>
                          </a:rPr>
                        </m:ctrlPr>
                      </m:fPr>
                      <m:num>
                        <m:sSup>
                          <m:sSupPr>
                            <m:ctrlPr>
                              <a:rPr lang="en-CA" b="0" i="1" smtClean="0">
                                <a:latin typeface="Cambria Math" panose="02040503050406030204" pitchFamily="18" charset="0"/>
                              </a:rPr>
                            </m:ctrlPr>
                          </m:sSupPr>
                          <m:e>
                            <m:r>
                              <a:rPr lang="en-CA" b="0" i="1" smtClean="0">
                                <a:latin typeface="Cambria Math" panose="02040503050406030204" pitchFamily="18" charset="0"/>
                              </a:rPr>
                              <m:t>𝐵</m:t>
                            </m:r>
                          </m:e>
                          <m:sup>
                            <m:r>
                              <a:rPr lang="en-CA" b="0" i="1" smtClean="0">
                                <a:latin typeface="Cambria Math" panose="02040503050406030204" pitchFamily="18" charset="0"/>
                              </a:rPr>
                              <m:t>2</m:t>
                            </m:r>
                          </m:sup>
                        </m:sSup>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2</m:t>
                            </m:r>
                          </m:sup>
                        </m:sSup>
                      </m:num>
                      <m:den>
                        <m:r>
                          <a:rPr lang="en-CA" b="0" i="1" smtClean="0">
                            <a:latin typeface="Cambria Math" panose="02040503050406030204" pitchFamily="18" charset="0"/>
                          </a:rPr>
                          <m:t>𝑚</m:t>
                        </m:r>
                      </m:den>
                    </m:f>
                  </m:oMath>
                </a14:m>
                <a:r>
                  <a:rPr lang="en-US" dirty="0">
                    <a:latin typeface="CMU Serif Roman" panose="02000603000000000000" pitchFamily="2" charset="0"/>
                    <a:ea typeface="CMU Serif Roman" panose="02000603000000000000" pitchFamily="2" charset="0"/>
                    <a:cs typeface="CMU Serif Roman" panose="02000603000000000000" pitchFamily="2" charset="0"/>
                  </a:rPr>
                  <a:t> expanding the expression the final result is</a:t>
                </a:r>
                <a:r>
                  <a:rPr lang="en-US" dirty="0"/>
                  <a:t>:</a:t>
                </a:r>
              </a:p>
            </p:txBody>
          </p:sp>
        </mc:Choice>
        <mc:Fallback>
          <p:sp>
            <p:nvSpPr>
              <p:cNvPr id="11" name="TextBox 10">
                <a:extLst>
                  <a:ext uri="{FF2B5EF4-FFF2-40B4-BE49-F238E27FC236}">
                    <a16:creationId xmlns:a16="http://schemas.microsoft.com/office/drawing/2014/main" id="{E7D5B1BA-6B87-834C-C060-FBC0CE75B837}"/>
                  </a:ext>
                </a:extLst>
              </p:cNvPr>
              <p:cNvSpPr txBox="1">
                <a:spLocks noRot="1" noChangeAspect="1" noMove="1" noResize="1" noEditPoints="1" noAdjustHandles="1" noChangeArrowheads="1" noChangeShapeType="1" noTextEdit="1"/>
              </p:cNvSpPr>
              <p:nvPr/>
            </p:nvSpPr>
            <p:spPr>
              <a:xfrm>
                <a:off x="96484" y="3992984"/>
                <a:ext cx="6340838" cy="524182"/>
              </a:xfrm>
              <a:prstGeom prst="rect">
                <a:avLst/>
              </a:prstGeom>
              <a:blipFill>
                <a:blip r:embed="rId5"/>
                <a:stretch>
                  <a:fillRect l="-800" b="-952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2186EA65-14F5-2F18-065C-E06DC1BA0171}"/>
              </a:ext>
            </a:extLst>
          </p:cNvPr>
          <p:cNvCxnSpPr>
            <a:cxnSpLocks/>
          </p:cNvCxnSpPr>
          <p:nvPr/>
        </p:nvCxnSpPr>
        <p:spPr>
          <a:xfrm>
            <a:off x="3941805" y="5223381"/>
            <a:ext cx="11986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524BE98-BD61-E6D6-D80C-50AA35DE17C8}"/>
              </a:ext>
            </a:extLst>
          </p:cNvPr>
          <p:cNvSpPr txBox="1"/>
          <p:nvPr/>
        </p:nvSpPr>
        <p:spPr>
          <a:xfrm>
            <a:off x="5325603" y="4775872"/>
            <a:ext cx="2779248" cy="923330"/>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B</a:t>
            </a:r>
            <a:r>
              <a:rPr lang="en-US" baseline="30000" dirty="0">
                <a:latin typeface="CMU Serif Roman" panose="02000603000000000000" pitchFamily="2" charset="0"/>
                <a:ea typeface="CMU Serif Roman" panose="02000603000000000000" pitchFamily="2" charset="0"/>
                <a:cs typeface="CMU Serif Roman" panose="02000603000000000000" pitchFamily="2" charset="0"/>
              </a:rPr>
              <a:t>3</a:t>
            </a:r>
            <a:r>
              <a:rPr lang="en-US" dirty="0">
                <a:latin typeface="CMU Serif Roman" panose="02000603000000000000" pitchFamily="2" charset="0"/>
                <a:ea typeface="CMU Serif Roman" panose="02000603000000000000" pitchFamily="2" charset="0"/>
                <a:cs typeface="CMU Serif Roman" panose="02000603000000000000" pitchFamily="2" charset="0"/>
              </a:rPr>
              <a:t> scaling </a:t>
            </a:r>
            <a:r>
              <a:rPr lang="en-US" dirty="0">
                <a:latin typeface="CMU Serif Roman" panose="02000603000000000000" pitchFamily="2" charset="0"/>
                <a:ea typeface="CMU Serif Roman" panose="02000603000000000000" pitchFamily="2" charset="0"/>
                <a:cs typeface="CMU Serif Roman" panose="02000603000000000000" pitchFamily="2" charset="0"/>
              </a:rPr>
              <a:t>dependent</a:t>
            </a:r>
            <a:r>
              <a:rPr lang="en-US" dirty="0">
                <a:latin typeface="CMU Serif Roman" panose="02000603000000000000" pitchFamily="2" charset="0"/>
                <a:ea typeface="CMU Serif Roman" panose="02000603000000000000" pitchFamily="2" charset="0"/>
                <a:cs typeface="CMU Serif Roman" panose="02000603000000000000" pitchFamily="2" charset="0"/>
              </a:rPr>
              <a:t> on the magnetic quantum number </a:t>
            </a:r>
            <a:r>
              <a:rPr lang="en-US" dirty="0" err="1">
                <a:latin typeface="CMU Serif Roman" panose="02000603000000000000" pitchFamily="2" charset="0"/>
                <a:ea typeface="CMU Serif Roman" panose="02000603000000000000" pitchFamily="2" charset="0"/>
                <a:cs typeface="CMU Serif Roman" panose="02000603000000000000" pitchFamily="2" charset="0"/>
              </a:rPr>
              <a:t>m</a:t>
            </a:r>
            <a:r>
              <a:rPr lang="en-US" baseline="-25000" dirty="0" err="1">
                <a:latin typeface="CMU Serif Roman" panose="02000603000000000000" pitchFamily="2" charset="0"/>
                <a:ea typeface="CMU Serif Roman" panose="02000603000000000000" pitchFamily="2" charset="0"/>
                <a:cs typeface="CMU Serif Roman" panose="02000603000000000000" pitchFamily="2" charset="0"/>
              </a:rPr>
              <a:t>s</a:t>
            </a:r>
            <a:r>
              <a:rPr lang="en-US" dirty="0">
                <a:latin typeface="CMU Serif Roman" panose="02000603000000000000" pitchFamily="2" charset="0"/>
                <a:ea typeface="CMU Serif Roman" panose="02000603000000000000" pitchFamily="2" charset="0"/>
                <a:cs typeface="CMU Serif Roman" panose="02000603000000000000" pitchFamily="2" charset="0"/>
              </a:rPr>
              <a:t>!</a:t>
            </a:r>
          </a:p>
        </p:txBody>
      </p:sp>
      <p:pic>
        <p:nvPicPr>
          <p:cNvPr id="23" name="Picture 22">
            <a:extLst>
              <a:ext uri="{FF2B5EF4-FFF2-40B4-BE49-F238E27FC236}">
                <a16:creationId xmlns:a16="http://schemas.microsoft.com/office/drawing/2014/main" id="{44FAA59F-A16E-DFD4-3F09-37259C5B7F6B}"/>
              </a:ext>
            </a:extLst>
          </p:cNvPr>
          <p:cNvPicPr>
            <a:picLocks noChangeAspect="1"/>
          </p:cNvPicPr>
          <p:nvPr/>
        </p:nvPicPr>
        <p:blipFill>
          <a:blip r:embed="rId6"/>
          <a:stretch>
            <a:fillRect/>
          </a:stretch>
        </p:blipFill>
        <p:spPr>
          <a:xfrm>
            <a:off x="190499" y="1594824"/>
            <a:ext cx="4505068" cy="497248"/>
          </a:xfrm>
          <a:prstGeom prst="rect">
            <a:avLst/>
          </a:prstGeom>
        </p:spPr>
      </p:pic>
      <p:pic>
        <p:nvPicPr>
          <p:cNvPr id="24" name="Picture 23">
            <a:extLst>
              <a:ext uri="{FF2B5EF4-FFF2-40B4-BE49-F238E27FC236}">
                <a16:creationId xmlns:a16="http://schemas.microsoft.com/office/drawing/2014/main" id="{1376942B-4FAA-E6B9-E1AA-A1EB3D8A0DAB}"/>
              </a:ext>
            </a:extLst>
          </p:cNvPr>
          <p:cNvPicPr>
            <a:picLocks noChangeAspect="1"/>
          </p:cNvPicPr>
          <p:nvPr/>
        </p:nvPicPr>
        <p:blipFill>
          <a:blip r:embed="rId7"/>
          <a:stretch>
            <a:fillRect/>
          </a:stretch>
        </p:blipFill>
        <p:spPr>
          <a:xfrm>
            <a:off x="10093412" y="5879151"/>
            <a:ext cx="1981200" cy="419100"/>
          </a:xfrm>
          <a:prstGeom prst="rect">
            <a:avLst/>
          </a:prstGeom>
        </p:spPr>
      </p:pic>
      <p:pic>
        <p:nvPicPr>
          <p:cNvPr id="27" name="Picture 26">
            <a:extLst>
              <a:ext uri="{FF2B5EF4-FFF2-40B4-BE49-F238E27FC236}">
                <a16:creationId xmlns:a16="http://schemas.microsoft.com/office/drawing/2014/main" id="{094B650F-85BF-07CA-1075-D168034F4A70}"/>
              </a:ext>
            </a:extLst>
          </p:cNvPr>
          <p:cNvPicPr>
            <a:picLocks noChangeAspect="1"/>
          </p:cNvPicPr>
          <p:nvPr/>
        </p:nvPicPr>
        <p:blipFill>
          <a:blip r:embed="rId8"/>
          <a:stretch>
            <a:fillRect/>
          </a:stretch>
        </p:blipFill>
        <p:spPr>
          <a:xfrm>
            <a:off x="6325636" y="480007"/>
            <a:ext cx="8291008" cy="11732823"/>
          </a:xfrm>
          <a:prstGeom prst="rect">
            <a:avLst/>
          </a:prstGeom>
        </p:spPr>
      </p:pic>
      <p:pic>
        <p:nvPicPr>
          <p:cNvPr id="29" name="Picture 28">
            <a:extLst>
              <a:ext uri="{FF2B5EF4-FFF2-40B4-BE49-F238E27FC236}">
                <a16:creationId xmlns:a16="http://schemas.microsoft.com/office/drawing/2014/main" id="{29E6ABBF-2C6C-35BE-93C9-FD4EB92D2C75}"/>
              </a:ext>
            </a:extLst>
          </p:cNvPr>
          <p:cNvPicPr>
            <a:picLocks noChangeAspect="1"/>
          </p:cNvPicPr>
          <p:nvPr/>
        </p:nvPicPr>
        <p:blipFill>
          <a:blip r:embed="rId9"/>
          <a:stretch>
            <a:fillRect/>
          </a:stretch>
        </p:blipFill>
        <p:spPr>
          <a:xfrm>
            <a:off x="388883" y="4832376"/>
            <a:ext cx="3226676" cy="826892"/>
          </a:xfrm>
          <a:prstGeom prst="rect">
            <a:avLst/>
          </a:prstGeom>
        </p:spPr>
      </p:pic>
    </p:spTree>
    <p:extLst>
      <p:ext uri="{BB962C8B-B14F-4D97-AF65-F5344CB8AC3E}">
        <p14:creationId xmlns:p14="http://schemas.microsoft.com/office/powerpoint/2010/main" val="309045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0858B-E3EC-5512-728A-C93A5B11544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BA89A10-B6D5-E87F-25E3-E7E312642E5D}"/>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AE697175-8590-3780-3256-F108E826666A}"/>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26</a:t>
            </a:fld>
            <a:endParaRPr lang="en-CA" sz="1600" b="1" dirty="0">
              <a:solidFill>
                <a:schemeClr val="tx1"/>
              </a:solidFill>
            </a:endParaRPr>
          </a:p>
        </p:txBody>
      </p:sp>
      <p:sp>
        <p:nvSpPr>
          <p:cNvPr id="3" name="Rectangle 2">
            <a:extLst>
              <a:ext uri="{FF2B5EF4-FFF2-40B4-BE49-F238E27FC236}">
                <a16:creationId xmlns:a16="http://schemas.microsoft.com/office/drawing/2014/main" id="{35A37F81-5DB9-6FE6-4399-19D42CD47FC4}"/>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BCA495-D1B0-FDA8-B3BC-CF19C70F9338}"/>
              </a:ext>
            </a:extLst>
          </p:cNvPr>
          <p:cNvSpPr>
            <a:spLocks noGrp="1"/>
          </p:cNvSpPr>
          <p:nvPr>
            <p:ph type="title"/>
          </p:nvPr>
        </p:nvSpPr>
        <p:spPr>
          <a:xfrm>
            <a:off x="-2" y="-141188"/>
            <a:ext cx="11269982" cy="1325563"/>
          </a:xfrm>
        </p:spPr>
        <p:txBody>
          <a:bodyPr>
            <a:normAutofit/>
          </a:bodyPr>
          <a:lstStyle/>
          <a:p>
            <a:r>
              <a:rPr lang="en-CA" b="1" dirty="0">
                <a:latin typeface="CMU Serif Roman" panose="02000603000000000000" pitchFamily="2" charset="0"/>
                <a:ea typeface="CMU Serif Roman" panose="02000603000000000000" pitchFamily="2" charset="0"/>
                <a:cs typeface="CMU Serif Roman" panose="02000603000000000000" pitchFamily="2" charset="0"/>
              </a:rPr>
              <a:t>Result Verification:</a:t>
            </a:r>
          </a:p>
        </p:txBody>
      </p:sp>
      <p:pic>
        <p:nvPicPr>
          <p:cNvPr id="10" name="Picture 9">
            <a:extLst>
              <a:ext uri="{FF2B5EF4-FFF2-40B4-BE49-F238E27FC236}">
                <a16:creationId xmlns:a16="http://schemas.microsoft.com/office/drawing/2014/main" id="{AF197C9B-255F-836A-FFD8-478B80FC8D56}"/>
              </a:ext>
            </a:extLst>
          </p:cNvPr>
          <p:cNvPicPr>
            <a:picLocks noChangeAspect="1"/>
          </p:cNvPicPr>
          <p:nvPr/>
        </p:nvPicPr>
        <p:blipFill>
          <a:blip r:embed="rId3"/>
          <a:stretch>
            <a:fillRect/>
          </a:stretch>
        </p:blipFill>
        <p:spPr>
          <a:xfrm>
            <a:off x="363494" y="3190357"/>
            <a:ext cx="3633230" cy="604178"/>
          </a:xfrm>
          <a:prstGeom prst="rect">
            <a:avLst/>
          </a:prstGeom>
        </p:spPr>
      </p:pic>
      <p:cxnSp>
        <p:nvCxnSpPr>
          <p:cNvPr id="20" name="Straight Arrow Connector 19">
            <a:extLst>
              <a:ext uri="{FF2B5EF4-FFF2-40B4-BE49-F238E27FC236}">
                <a16:creationId xmlns:a16="http://schemas.microsoft.com/office/drawing/2014/main" id="{8942CCF0-223B-155E-A095-9092856DE089}"/>
              </a:ext>
            </a:extLst>
          </p:cNvPr>
          <p:cNvCxnSpPr>
            <a:cxnSpLocks/>
          </p:cNvCxnSpPr>
          <p:nvPr/>
        </p:nvCxnSpPr>
        <p:spPr>
          <a:xfrm>
            <a:off x="4250724" y="5223381"/>
            <a:ext cx="20017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8CAAE46-6BAD-C95B-67BD-B55510DF828B}"/>
              </a:ext>
            </a:extLst>
          </p:cNvPr>
          <p:cNvSpPr txBox="1"/>
          <p:nvPr/>
        </p:nvSpPr>
        <p:spPr>
          <a:xfrm>
            <a:off x="6425514" y="4898149"/>
            <a:ext cx="4658498"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Dalgarno interchange theorem has verified that the calculation is correct!</a:t>
            </a:r>
          </a:p>
        </p:txBody>
      </p:sp>
      <p:pic>
        <p:nvPicPr>
          <p:cNvPr id="13" name="Picture 12">
            <a:extLst>
              <a:ext uri="{FF2B5EF4-FFF2-40B4-BE49-F238E27FC236}">
                <a16:creationId xmlns:a16="http://schemas.microsoft.com/office/drawing/2014/main" id="{4473E246-FA1A-CF5A-981F-686B98DC76C2}"/>
              </a:ext>
            </a:extLst>
          </p:cNvPr>
          <p:cNvPicPr>
            <a:picLocks noChangeAspect="1"/>
          </p:cNvPicPr>
          <p:nvPr/>
        </p:nvPicPr>
        <p:blipFill>
          <a:blip r:embed="rId4"/>
          <a:stretch>
            <a:fillRect/>
          </a:stretch>
        </p:blipFill>
        <p:spPr>
          <a:xfrm>
            <a:off x="316457" y="2219770"/>
            <a:ext cx="10726771" cy="750235"/>
          </a:xfrm>
          <a:prstGeom prst="rect">
            <a:avLst/>
          </a:prstGeom>
        </p:spPr>
      </p:pic>
      <p:sp>
        <p:nvSpPr>
          <p:cNvPr id="14" name="TextBox 13">
            <a:extLst>
              <a:ext uri="{FF2B5EF4-FFF2-40B4-BE49-F238E27FC236}">
                <a16:creationId xmlns:a16="http://schemas.microsoft.com/office/drawing/2014/main" id="{25D6F962-2D10-EDD0-70D9-8F746DA3D764}"/>
              </a:ext>
            </a:extLst>
          </p:cNvPr>
          <p:cNvSpPr txBox="1"/>
          <p:nvPr/>
        </p:nvSpPr>
        <p:spPr>
          <a:xfrm>
            <a:off x="220227" y="4201433"/>
            <a:ext cx="6266459"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And similarly to the last expression, we get the same result!</a:t>
            </a:r>
          </a:p>
        </p:txBody>
      </p:sp>
      <p:pic>
        <p:nvPicPr>
          <p:cNvPr id="15" name="Picture 14">
            <a:extLst>
              <a:ext uri="{FF2B5EF4-FFF2-40B4-BE49-F238E27FC236}">
                <a16:creationId xmlns:a16="http://schemas.microsoft.com/office/drawing/2014/main" id="{3F5022A5-271D-BE7C-F9AC-7212BF165689}"/>
              </a:ext>
            </a:extLst>
          </p:cNvPr>
          <p:cNvPicPr>
            <a:picLocks noChangeAspect="1"/>
          </p:cNvPicPr>
          <p:nvPr/>
        </p:nvPicPr>
        <p:blipFill>
          <a:blip r:embed="rId5"/>
          <a:stretch>
            <a:fillRect/>
          </a:stretch>
        </p:blipFill>
        <p:spPr>
          <a:xfrm>
            <a:off x="316457" y="1417740"/>
            <a:ext cx="4320417" cy="488735"/>
          </a:xfrm>
          <a:prstGeom prst="rect">
            <a:avLst/>
          </a:prstGeom>
        </p:spPr>
      </p:pic>
      <p:pic>
        <p:nvPicPr>
          <p:cNvPr id="16" name="Picture 15">
            <a:extLst>
              <a:ext uri="{FF2B5EF4-FFF2-40B4-BE49-F238E27FC236}">
                <a16:creationId xmlns:a16="http://schemas.microsoft.com/office/drawing/2014/main" id="{179B420E-E838-256F-2E15-3A2175B3D3FD}"/>
              </a:ext>
            </a:extLst>
          </p:cNvPr>
          <p:cNvPicPr>
            <a:picLocks noChangeAspect="1"/>
          </p:cNvPicPr>
          <p:nvPr/>
        </p:nvPicPr>
        <p:blipFill>
          <a:blip r:embed="rId6"/>
          <a:stretch>
            <a:fillRect/>
          </a:stretch>
        </p:blipFill>
        <p:spPr>
          <a:xfrm>
            <a:off x="10182312" y="5758815"/>
            <a:ext cx="1803400" cy="622300"/>
          </a:xfrm>
          <a:prstGeom prst="rect">
            <a:avLst/>
          </a:prstGeom>
        </p:spPr>
      </p:pic>
      <p:pic>
        <p:nvPicPr>
          <p:cNvPr id="19" name="Picture 18">
            <a:extLst>
              <a:ext uri="{FF2B5EF4-FFF2-40B4-BE49-F238E27FC236}">
                <a16:creationId xmlns:a16="http://schemas.microsoft.com/office/drawing/2014/main" id="{E109D377-78C5-87FC-E8E7-BFF411171D3E}"/>
              </a:ext>
            </a:extLst>
          </p:cNvPr>
          <p:cNvPicPr>
            <a:picLocks noChangeAspect="1"/>
          </p:cNvPicPr>
          <p:nvPr/>
        </p:nvPicPr>
        <p:blipFill>
          <a:blip r:embed="rId7"/>
          <a:stretch>
            <a:fillRect/>
          </a:stretch>
        </p:blipFill>
        <p:spPr>
          <a:xfrm>
            <a:off x="406185" y="4731839"/>
            <a:ext cx="3590539" cy="920138"/>
          </a:xfrm>
          <a:prstGeom prst="rect">
            <a:avLst/>
          </a:prstGeom>
        </p:spPr>
      </p:pic>
    </p:spTree>
    <p:extLst>
      <p:ext uri="{BB962C8B-B14F-4D97-AF65-F5344CB8AC3E}">
        <p14:creationId xmlns:p14="http://schemas.microsoft.com/office/powerpoint/2010/main" val="3508439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94BE6-2B64-9CBE-742D-7891926C92E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37B251E-30DC-EFC6-F163-9A949C483BE5}"/>
              </a:ext>
            </a:extLst>
          </p:cNvPr>
          <p:cNvSpPr/>
          <p:nvPr/>
        </p:nvSpPr>
        <p:spPr>
          <a:xfrm>
            <a:off x="-55577" y="6489684"/>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B1ECE9F2-5106-C5E7-F123-BBC2DA4178F3}"/>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27</a:t>
            </a:fld>
            <a:endParaRPr lang="en-CA" sz="1600" b="1" dirty="0">
              <a:solidFill>
                <a:schemeClr val="tx1"/>
              </a:solidFill>
            </a:endParaRPr>
          </a:p>
        </p:txBody>
      </p:sp>
      <p:sp>
        <p:nvSpPr>
          <p:cNvPr id="3" name="Rectangle 2">
            <a:extLst>
              <a:ext uri="{FF2B5EF4-FFF2-40B4-BE49-F238E27FC236}">
                <a16:creationId xmlns:a16="http://schemas.microsoft.com/office/drawing/2014/main" id="{2E00675C-D425-C3FC-4890-D7732576E88A}"/>
              </a:ext>
            </a:extLst>
          </p:cNvPr>
          <p:cNvSpPr/>
          <p:nvPr/>
        </p:nvSpPr>
        <p:spPr>
          <a:xfrm>
            <a:off x="-2" y="-2565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40F783-A15F-BDD0-A48F-90E07FFDFEA4}"/>
              </a:ext>
            </a:extLst>
          </p:cNvPr>
          <p:cNvSpPr>
            <a:spLocks noGrp="1"/>
          </p:cNvSpPr>
          <p:nvPr>
            <p:ph type="title"/>
          </p:nvPr>
        </p:nvSpPr>
        <p:spPr>
          <a:xfrm>
            <a:off x="-2" y="-141188"/>
            <a:ext cx="11269982" cy="1325563"/>
          </a:xfrm>
        </p:spPr>
        <p:txBody>
          <a:bodyPr>
            <a:normAutofit/>
          </a:bodyPr>
          <a:lstStyle/>
          <a:p>
            <a:r>
              <a:rPr lang="en-CA" b="1" dirty="0">
                <a:latin typeface="CMU Serif Roman" panose="02000603000000000000" pitchFamily="2" charset="0"/>
                <a:ea typeface="CMU Serif Roman" panose="02000603000000000000" pitchFamily="2" charset="0"/>
                <a:cs typeface="CMU Serif Roman" panose="02000603000000000000" pitchFamily="2" charset="0"/>
              </a:rPr>
              <a:t>Analysis of Results:</a:t>
            </a:r>
          </a:p>
        </p:txBody>
      </p:sp>
      <p:pic>
        <p:nvPicPr>
          <p:cNvPr id="5" name="Picture 4">
            <a:extLst>
              <a:ext uri="{FF2B5EF4-FFF2-40B4-BE49-F238E27FC236}">
                <a16:creationId xmlns:a16="http://schemas.microsoft.com/office/drawing/2014/main" id="{6043A9F0-8F9E-0DD8-94C3-97235049A2C9}"/>
              </a:ext>
            </a:extLst>
          </p:cNvPr>
          <p:cNvPicPr>
            <a:picLocks noChangeAspect="1"/>
          </p:cNvPicPr>
          <p:nvPr/>
        </p:nvPicPr>
        <p:blipFill>
          <a:blip r:embed="rId3"/>
          <a:stretch>
            <a:fillRect/>
          </a:stretch>
        </p:blipFill>
        <p:spPr>
          <a:xfrm>
            <a:off x="284148" y="1133077"/>
            <a:ext cx="4852145" cy="3234763"/>
          </a:xfrm>
          <a:prstGeom prst="rect">
            <a:avLst/>
          </a:prstGeom>
        </p:spPr>
      </p:pic>
      <p:pic>
        <p:nvPicPr>
          <p:cNvPr id="7" name="Picture 6">
            <a:extLst>
              <a:ext uri="{FF2B5EF4-FFF2-40B4-BE49-F238E27FC236}">
                <a16:creationId xmlns:a16="http://schemas.microsoft.com/office/drawing/2014/main" id="{F799B287-DB9F-8C8E-DAC8-E150DC507CC7}"/>
              </a:ext>
            </a:extLst>
          </p:cNvPr>
          <p:cNvPicPr>
            <a:picLocks noChangeAspect="1"/>
          </p:cNvPicPr>
          <p:nvPr/>
        </p:nvPicPr>
        <p:blipFill>
          <a:blip r:embed="rId4"/>
          <a:stretch>
            <a:fillRect/>
          </a:stretch>
        </p:blipFill>
        <p:spPr>
          <a:xfrm>
            <a:off x="7525687" y="1133078"/>
            <a:ext cx="4271012" cy="2847342"/>
          </a:xfrm>
          <a:prstGeom prst="rect">
            <a:avLst/>
          </a:prstGeom>
        </p:spPr>
      </p:pic>
    </p:spTree>
    <p:extLst>
      <p:ext uri="{BB962C8B-B14F-4D97-AF65-F5344CB8AC3E}">
        <p14:creationId xmlns:p14="http://schemas.microsoft.com/office/powerpoint/2010/main" val="930017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57511-E1BF-33B9-C293-44024E15960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CBF5AE8-12A8-2788-B056-5224C9F72DEE}"/>
              </a:ext>
            </a:extLst>
          </p:cNvPr>
          <p:cNvSpPr/>
          <p:nvPr/>
        </p:nvSpPr>
        <p:spPr>
          <a:xfrm>
            <a:off x="-55577" y="6489684"/>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FEB77715-F798-D648-D4FF-4F97AE2D24F9}"/>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28</a:t>
            </a:fld>
            <a:endParaRPr lang="en-CA" sz="1600" b="1" dirty="0">
              <a:solidFill>
                <a:schemeClr val="tx1"/>
              </a:solidFill>
            </a:endParaRPr>
          </a:p>
        </p:txBody>
      </p:sp>
      <p:sp>
        <p:nvSpPr>
          <p:cNvPr id="3" name="Rectangle 2">
            <a:extLst>
              <a:ext uri="{FF2B5EF4-FFF2-40B4-BE49-F238E27FC236}">
                <a16:creationId xmlns:a16="http://schemas.microsoft.com/office/drawing/2014/main" id="{62A94125-ACFD-BF6F-CD63-D06273732BEB}"/>
              </a:ext>
            </a:extLst>
          </p:cNvPr>
          <p:cNvSpPr/>
          <p:nvPr/>
        </p:nvSpPr>
        <p:spPr>
          <a:xfrm>
            <a:off x="-2" y="-2565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AE23DA-2931-9270-B947-50CFB051F011}"/>
              </a:ext>
            </a:extLst>
          </p:cNvPr>
          <p:cNvSpPr>
            <a:spLocks noGrp="1"/>
          </p:cNvSpPr>
          <p:nvPr>
            <p:ph type="title"/>
          </p:nvPr>
        </p:nvSpPr>
        <p:spPr>
          <a:xfrm>
            <a:off x="-2" y="-141188"/>
            <a:ext cx="11269982" cy="1325563"/>
          </a:xfrm>
        </p:spPr>
        <p:txBody>
          <a:bodyPr>
            <a:normAutofit/>
          </a:bodyPr>
          <a:lstStyle/>
          <a:p>
            <a:r>
              <a:rPr lang="en-CA" b="1" dirty="0">
                <a:latin typeface="CMU Serif Roman" panose="02000603000000000000" pitchFamily="2" charset="0"/>
                <a:ea typeface="CMU Serif Roman" panose="02000603000000000000" pitchFamily="2" charset="0"/>
                <a:cs typeface="CMU Serif Roman" panose="02000603000000000000" pitchFamily="2" charset="0"/>
              </a:rPr>
              <a:t>Analysis of Results:</a:t>
            </a:r>
          </a:p>
        </p:txBody>
      </p:sp>
      <p:sp>
        <p:nvSpPr>
          <p:cNvPr id="10" name="Content Placeholder 9">
            <a:extLst>
              <a:ext uri="{FF2B5EF4-FFF2-40B4-BE49-F238E27FC236}">
                <a16:creationId xmlns:a16="http://schemas.microsoft.com/office/drawing/2014/main" id="{74315219-C09D-7914-01A4-F2BFF57D0887}"/>
              </a:ext>
            </a:extLst>
          </p:cNvPr>
          <p:cNvSpPr>
            <a:spLocks noGrp="1"/>
          </p:cNvSpPr>
          <p:nvPr>
            <p:ph idx="1"/>
          </p:nvPr>
        </p:nvSpPr>
        <p:spPr>
          <a:xfrm>
            <a:off x="6944498" y="1299913"/>
            <a:ext cx="4905632" cy="4890822"/>
          </a:xfrm>
        </p:spPr>
        <p:txBody>
          <a:bodyPr/>
          <a:lstStyle/>
          <a:p>
            <a:endParaRPr lang="en-US" dirty="0"/>
          </a:p>
        </p:txBody>
      </p:sp>
      <p:pic>
        <p:nvPicPr>
          <p:cNvPr id="11" name="Picture 10">
            <a:extLst>
              <a:ext uri="{FF2B5EF4-FFF2-40B4-BE49-F238E27FC236}">
                <a16:creationId xmlns:a16="http://schemas.microsoft.com/office/drawing/2014/main" id="{FC569C68-C2FA-F608-4109-AFB9C3F850D9}"/>
              </a:ext>
            </a:extLst>
          </p:cNvPr>
          <p:cNvPicPr>
            <a:picLocks noChangeAspect="1"/>
          </p:cNvPicPr>
          <p:nvPr/>
        </p:nvPicPr>
        <p:blipFill>
          <a:blip r:embed="rId3"/>
          <a:stretch>
            <a:fillRect/>
          </a:stretch>
        </p:blipFill>
        <p:spPr>
          <a:xfrm>
            <a:off x="185352" y="1726480"/>
            <a:ext cx="6527007" cy="4351338"/>
          </a:xfrm>
          <a:prstGeom prst="rect">
            <a:avLst/>
          </a:prstGeom>
        </p:spPr>
      </p:pic>
    </p:spTree>
    <p:extLst>
      <p:ext uri="{BB962C8B-B14F-4D97-AF65-F5344CB8AC3E}">
        <p14:creationId xmlns:p14="http://schemas.microsoft.com/office/powerpoint/2010/main" val="2906447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43C7A-9CA6-5865-525C-69D36D00671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9D2F458-FBC7-ABD0-99C7-848B688EDCD8}"/>
              </a:ext>
            </a:extLst>
          </p:cNvPr>
          <p:cNvSpPr/>
          <p:nvPr/>
        </p:nvSpPr>
        <p:spPr>
          <a:xfrm>
            <a:off x="-55577" y="6489684"/>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55E3D1C1-DF1E-70CF-AB79-B6C21DB9CEA6}"/>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29</a:t>
            </a:fld>
            <a:endParaRPr lang="en-CA" sz="1600" b="1" dirty="0">
              <a:solidFill>
                <a:schemeClr val="tx1"/>
              </a:solidFill>
            </a:endParaRPr>
          </a:p>
        </p:txBody>
      </p:sp>
      <p:sp>
        <p:nvSpPr>
          <p:cNvPr id="3" name="Rectangle 2">
            <a:extLst>
              <a:ext uri="{FF2B5EF4-FFF2-40B4-BE49-F238E27FC236}">
                <a16:creationId xmlns:a16="http://schemas.microsoft.com/office/drawing/2014/main" id="{2394AF49-8378-9E53-4D2B-54C143602DE2}"/>
              </a:ext>
            </a:extLst>
          </p:cNvPr>
          <p:cNvSpPr/>
          <p:nvPr/>
        </p:nvSpPr>
        <p:spPr>
          <a:xfrm>
            <a:off x="-2" y="-2565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A1B3DF-FD8A-4C73-1651-5AC3903A6C73}"/>
              </a:ext>
            </a:extLst>
          </p:cNvPr>
          <p:cNvSpPr>
            <a:spLocks noGrp="1"/>
          </p:cNvSpPr>
          <p:nvPr>
            <p:ph type="title"/>
          </p:nvPr>
        </p:nvSpPr>
        <p:spPr>
          <a:xfrm>
            <a:off x="-2" y="-141188"/>
            <a:ext cx="11269982" cy="1325563"/>
          </a:xfrm>
        </p:spPr>
        <p:txBody>
          <a:bodyPr>
            <a:normAutofit/>
          </a:bodyPr>
          <a:lstStyle/>
          <a:p>
            <a:r>
              <a:rPr lang="en-CA" b="1" dirty="0">
                <a:latin typeface="CMU Serif Roman" panose="02000603000000000000" pitchFamily="2" charset="0"/>
                <a:ea typeface="CMU Serif Roman" panose="02000603000000000000" pitchFamily="2" charset="0"/>
                <a:cs typeface="CMU Serif Roman" panose="02000603000000000000" pitchFamily="2" charset="0"/>
              </a:rPr>
              <a:t>Impact:</a:t>
            </a:r>
          </a:p>
        </p:txBody>
      </p:sp>
      <p:pic>
        <p:nvPicPr>
          <p:cNvPr id="17" name="Picture 16">
            <a:extLst>
              <a:ext uri="{FF2B5EF4-FFF2-40B4-BE49-F238E27FC236}">
                <a16:creationId xmlns:a16="http://schemas.microsoft.com/office/drawing/2014/main" id="{1704B1D2-890D-DA48-04C1-0BDB5CFD29B9}"/>
              </a:ext>
            </a:extLst>
          </p:cNvPr>
          <p:cNvPicPr>
            <a:picLocks noChangeAspect="1"/>
          </p:cNvPicPr>
          <p:nvPr/>
        </p:nvPicPr>
        <p:blipFill>
          <a:blip r:embed="rId3"/>
          <a:srcRect l="16953" t="8924" r="17558" b="69091"/>
          <a:stretch/>
        </p:blipFill>
        <p:spPr>
          <a:xfrm>
            <a:off x="-2" y="878795"/>
            <a:ext cx="7947934" cy="3452856"/>
          </a:xfrm>
          <a:prstGeom prst="rect">
            <a:avLst/>
          </a:prstGeom>
        </p:spPr>
      </p:pic>
      <p:pic>
        <p:nvPicPr>
          <p:cNvPr id="19" name="Picture 18">
            <a:extLst>
              <a:ext uri="{FF2B5EF4-FFF2-40B4-BE49-F238E27FC236}">
                <a16:creationId xmlns:a16="http://schemas.microsoft.com/office/drawing/2014/main" id="{2EC64112-D342-3C51-943B-72E7AECDEC7C}"/>
              </a:ext>
            </a:extLst>
          </p:cNvPr>
          <p:cNvPicPr>
            <a:picLocks noChangeAspect="1"/>
          </p:cNvPicPr>
          <p:nvPr/>
        </p:nvPicPr>
        <p:blipFill>
          <a:blip r:embed="rId4"/>
          <a:srcRect l="8301" t="7112" r="6993" b="73560"/>
          <a:stretch/>
        </p:blipFill>
        <p:spPr>
          <a:xfrm>
            <a:off x="462672" y="3859235"/>
            <a:ext cx="11269982" cy="3328023"/>
          </a:xfrm>
          <a:prstGeom prst="rect">
            <a:avLst/>
          </a:prstGeom>
        </p:spPr>
      </p:pic>
    </p:spTree>
    <p:extLst>
      <p:ext uri="{BB962C8B-B14F-4D97-AF65-F5344CB8AC3E}">
        <p14:creationId xmlns:p14="http://schemas.microsoft.com/office/powerpoint/2010/main" val="247440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B5C92A-5F2D-AF7C-4C80-1B58249D284A}"/>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4" name="Slide Number Placeholder 3">
            <a:extLst>
              <a:ext uri="{FF2B5EF4-FFF2-40B4-BE49-F238E27FC236}">
                <a16:creationId xmlns:a16="http://schemas.microsoft.com/office/drawing/2014/main" id="{098B18AC-840C-6821-1126-79ACC8D2BA8C}"/>
              </a:ext>
            </a:extLst>
          </p:cNvPr>
          <p:cNvSpPr>
            <a:spLocks noGrp="1"/>
          </p:cNvSpPr>
          <p:nvPr>
            <p:ph type="sldNum" sz="quarter" idx="12"/>
          </p:nvPr>
        </p:nvSpPr>
        <p:spPr>
          <a:xfrm>
            <a:off x="11670030" y="6453088"/>
            <a:ext cx="521970" cy="365125"/>
          </a:xfrm>
        </p:spPr>
        <p:txBody>
          <a:bodyPr/>
          <a:lstStyle/>
          <a:p>
            <a:fld id="{3BDB0F0D-479C-40DB-80CC-0EBCDF2D95DD}" type="slidenum">
              <a:rPr lang="en-CA" sz="1600" b="1" smtClean="0">
                <a:solidFill>
                  <a:schemeClr val="tx1"/>
                </a:solidFill>
              </a:rPr>
              <a:t>3</a:t>
            </a:fld>
            <a:endParaRPr lang="en-CA" sz="1600" b="1" dirty="0">
              <a:solidFill>
                <a:schemeClr val="tx1"/>
              </a:solidFill>
            </a:endParaRPr>
          </a:p>
        </p:txBody>
      </p:sp>
      <p:sp>
        <p:nvSpPr>
          <p:cNvPr id="3" name="Rectangle 2">
            <a:extLst>
              <a:ext uri="{FF2B5EF4-FFF2-40B4-BE49-F238E27FC236}">
                <a16:creationId xmlns:a16="http://schemas.microsoft.com/office/drawing/2014/main" id="{D04BD519-9CC4-8DC6-3E50-2D7DFB5E93DD}"/>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E71FE6-32E5-86E8-484B-8AE5755236BC}"/>
              </a:ext>
            </a:extLst>
          </p:cNvPr>
          <p:cNvSpPr>
            <a:spLocks noGrp="1"/>
          </p:cNvSpPr>
          <p:nvPr>
            <p:ph type="title"/>
          </p:nvPr>
        </p:nvSpPr>
        <p:spPr>
          <a:xfrm>
            <a:off x="-1" y="-141188"/>
            <a:ext cx="66026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Motivation for the project</a:t>
            </a:r>
          </a:p>
        </p:txBody>
      </p:sp>
      <p:sp>
        <p:nvSpPr>
          <p:cNvPr id="5" name="Content Placeholder 4">
            <a:extLst>
              <a:ext uri="{FF2B5EF4-FFF2-40B4-BE49-F238E27FC236}">
                <a16:creationId xmlns:a16="http://schemas.microsoft.com/office/drawing/2014/main" id="{B493CDCD-511B-3342-2DF1-4DD9EC0FDEE2}"/>
              </a:ext>
            </a:extLst>
          </p:cNvPr>
          <p:cNvSpPr>
            <a:spLocks noGrp="1"/>
          </p:cNvSpPr>
          <p:nvPr>
            <p:ph idx="1"/>
          </p:nvPr>
        </p:nvSpPr>
        <p:spPr>
          <a:xfrm>
            <a:off x="118493" y="1127890"/>
            <a:ext cx="5448791" cy="1120219"/>
          </a:xfrm>
        </p:spPr>
        <p:txBody>
          <a:bodyPr>
            <a:normAutofit/>
          </a:bodyPr>
          <a:lstStyle/>
          <a:p>
            <a:pPr>
              <a:buFontTx/>
              <a:buChar char="-"/>
            </a:pPr>
            <a:r>
              <a:rPr lang="en-US" dirty="0"/>
              <a:t>Magnetometer at Ann Arbor</a:t>
            </a:r>
          </a:p>
          <a:p>
            <a:pPr marL="0" indent="0">
              <a:buNone/>
            </a:pPr>
            <a:r>
              <a:rPr lang="en-US" dirty="0"/>
              <a:t>- Max Planck Heidelberg group</a:t>
            </a:r>
          </a:p>
        </p:txBody>
      </p:sp>
      <p:pic>
        <p:nvPicPr>
          <p:cNvPr id="7" name="Picture 6">
            <a:extLst>
              <a:ext uri="{FF2B5EF4-FFF2-40B4-BE49-F238E27FC236}">
                <a16:creationId xmlns:a16="http://schemas.microsoft.com/office/drawing/2014/main" id="{A5FCD006-F583-2757-1C54-5F962A7B12C0}"/>
              </a:ext>
            </a:extLst>
          </p:cNvPr>
          <p:cNvPicPr>
            <a:picLocks noChangeAspect="1"/>
          </p:cNvPicPr>
          <p:nvPr/>
        </p:nvPicPr>
        <p:blipFill>
          <a:blip r:embed="rId2"/>
          <a:stretch>
            <a:fillRect/>
          </a:stretch>
        </p:blipFill>
        <p:spPr>
          <a:xfrm>
            <a:off x="107373" y="2142580"/>
            <a:ext cx="6313716" cy="2180072"/>
          </a:xfrm>
          <a:prstGeom prst="rect">
            <a:avLst/>
          </a:prstGeom>
        </p:spPr>
      </p:pic>
      <p:sp>
        <p:nvSpPr>
          <p:cNvPr id="8" name="TextBox 7">
            <a:extLst>
              <a:ext uri="{FF2B5EF4-FFF2-40B4-BE49-F238E27FC236}">
                <a16:creationId xmlns:a16="http://schemas.microsoft.com/office/drawing/2014/main" id="{B7F16D00-FEDF-31F6-872E-81FAF652B459}"/>
              </a:ext>
            </a:extLst>
          </p:cNvPr>
          <p:cNvSpPr txBox="1"/>
          <p:nvPr/>
        </p:nvSpPr>
        <p:spPr>
          <a:xfrm>
            <a:off x="6528462" y="1097776"/>
            <a:ext cx="5448791" cy="4247317"/>
          </a:xfrm>
          <a:prstGeom prst="rect">
            <a:avLst/>
          </a:prstGeom>
          <a:noFill/>
        </p:spPr>
        <p:txBody>
          <a:bodyPr wrap="square" rtlCol="0">
            <a:sp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 Researchers in Ann Arbor, Michigan have constructed a magnetometer with </a:t>
            </a:r>
            <a:r>
              <a:rPr lang="en-CA" baseline="30000" dirty="0">
                <a:latin typeface="CMU Serif Roman" panose="02000603000000000000" pitchFamily="2" charset="0"/>
                <a:ea typeface="CMU Serif Roman" panose="02000603000000000000" pitchFamily="2" charset="0"/>
                <a:cs typeface="CMU Serif Roman" panose="02000603000000000000" pitchFamily="2" charset="0"/>
              </a:rPr>
              <a:t>3</a:t>
            </a:r>
            <a:r>
              <a:rPr lang="en-CA" dirty="0">
                <a:latin typeface="CMU Serif Roman" panose="02000603000000000000" pitchFamily="2" charset="0"/>
                <a:ea typeface="CMU Serif Roman" panose="02000603000000000000" pitchFamily="2" charset="0"/>
                <a:cs typeface="CMU Serif Roman" panose="02000603000000000000" pitchFamily="2" charset="0"/>
              </a:rPr>
              <a:t>He and used it for absolute calibration comparisons to two water-NMR magnetometers at 1.45 T. </a:t>
            </a:r>
          </a:p>
          <a:p>
            <a:endParaRPr lang="en-CA" dirty="0">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Tx/>
              <a:buChar char="-"/>
            </a:pPr>
            <a:r>
              <a:rPr lang="en-CA" dirty="0">
                <a:latin typeface="CMU Serif Roman" panose="02000603000000000000" pitchFamily="2" charset="0"/>
                <a:ea typeface="CMU Serif Roman" panose="02000603000000000000" pitchFamily="2" charset="0"/>
                <a:cs typeface="CMU Serif Roman" panose="02000603000000000000" pitchFamily="2" charset="0"/>
              </a:rPr>
              <a:t>Are any corrections to the linearity of the two-state splitting due to some kind of mixing of higher order terms in the Zeeman effect? My work will provide insight on these effects and allow for further development of more precise measuring equipment.</a:t>
            </a:r>
          </a:p>
          <a:p>
            <a:pPr marL="285750" indent="-285750">
              <a:buFontTx/>
              <a:buChar char="-"/>
            </a:pPr>
            <a:endParaRPr lang="en-CA" dirty="0">
              <a:latin typeface="CMU Serif Roman" panose="02000603000000000000" pitchFamily="2" charset="0"/>
              <a:ea typeface="CMU Serif Roman" panose="02000603000000000000" pitchFamily="2" charset="0"/>
              <a:cs typeface="CMU Serif Roman" panose="02000603000000000000" pitchFamily="2" charset="0"/>
            </a:endParaRPr>
          </a:p>
          <a:p>
            <a:pPr marL="285750" indent="-285750">
              <a:buFontTx/>
              <a:buChar char="-"/>
            </a:pPr>
            <a:r>
              <a:rPr lang="en-CA" dirty="0">
                <a:latin typeface="CMU Serif Roman" panose="02000603000000000000" pitchFamily="2" charset="0"/>
                <a:ea typeface="CMU Serif Roman" panose="02000603000000000000" pitchFamily="2" charset="0"/>
                <a:cs typeface="CMU Serif Roman" panose="02000603000000000000" pitchFamily="2" charset="0"/>
              </a:rPr>
              <a:t>The effect is electronic, not nuclear. The nuclear effect is suppressed by a factor of </a:t>
            </a:r>
          </a:p>
          <a:p>
            <a:endParaRPr lang="en-CA" dirty="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10" name="TextBox 9">
            <a:extLst>
              <a:ext uri="{FF2B5EF4-FFF2-40B4-BE49-F238E27FC236}">
                <a16:creationId xmlns:a16="http://schemas.microsoft.com/office/drawing/2014/main" id="{8C743492-DB00-29DB-438C-6CC141DECC9D}"/>
              </a:ext>
            </a:extLst>
          </p:cNvPr>
          <p:cNvSpPr txBox="1"/>
          <p:nvPr/>
        </p:nvSpPr>
        <p:spPr>
          <a:xfrm>
            <a:off x="467834" y="4887580"/>
            <a:ext cx="11202196" cy="1477328"/>
          </a:xfrm>
          <a:prstGeom prst="rect">
            <a:avLst/>
          </a:prstGeom>
          <a:noFill/>
        </p:spPr>
        <p:txBody>
          <a:bodyPr wrap="square" rtlCol="0">
            <a:spAutoFit/>
          </a:bodyPr>
          <a:lstStyle/>
          <a:p>
            <a:endParaRPr lang="en-CA" dirty="0">
              <a:latin typeface="CMU Serif Roman" panose="02000603000000000000" pitchFamily="2" charset="0"/>
              <a:ea typeface="CMU Serif Roman" panose="02000603000000000000" pitchFamily="2" charset="0"/>
              <a:cs typeface="CMU Serif Roman" panose="02000603000000000000" pitchFamily="2" charset="0"/>
            </a:endParaRPr>
          </a:p>
          <a:p>
            <a:r>
              <a:rPr lang="en-CA" dirty="0">
                <a:latin typeface="CMU Serif Roman" panose="02000603000000000000" pitchFamily="2" charset="0"/>
                <a:ea typeface="CMU Serif Roman" panose="02000603000000000000" pitchFamily="2" charset="0"/>
                <a:cs typeface="CMU Serif Roman" panose="02000603000000000000" pitchFamily="2" charset="0"/>
              </a:rPr>
              <a:t>- Klaus Blaum's Max Planck Heidelberg group is conducting an experiment on a self-calibrated measurement of the helion magnetic moment. They are using a </a:t>
            </a:r>
            <a:r>
              <a:rPr lang="en-CA" baseline="30000" dirty="0">
                <a:latin typeface="CMU Serif Roman" panose="02000603000000000000" pitchFamily="2" charset="0"/>
                <a:ea typeface="CMU Serif Roman" panose="02000603000000000000" pitchFamily="2" charset="0"/>
                <a:cs typeface="CMU Serif Roman" panose="02000603000000000000" pitchFamily="2" charset="0"/>
              </a:rPr>
              <a:t>3</a:t>
            </a:r>
            <a:r>
              <a:rPr lang="en-CA" dirty="0">
                <a:latin typeface="CMU Serif Roman" panose="02000603000000000000" pitchFamily="2" charset="0"/>
                <a:ea typeface="CMU Serif Roman" panose="02000603000000000000" pitchFamily="2" charset="0"/>
                <a:cs typeface="CMU Serif Roman" panose="02000603000000000000" pitchFamily="2" charset="0"/>
              </a:rPr>
              <a:t>He</a:t>
            </a:r>
            <a:r>
              <a:rPr lang="en-CA" baseline="30000" dirty="0">
                <a:latin typeface="CMU Serif Roman" panose="02000603000000000000" pitchFamily="2" charset="0"/>
                <a:ea typeface="CMU Serif Roman" panose="02000603000000000000" pitchFamily="2" charset="0"/>
                <a:cs typeface="CMU Serif Roman" panose="02000603000000000000" pitchFamily="2" charset="0"/>
              </a:rPr>
              <a:t>+</a:t>
            </a:r>
            <a:r>
              <a:rPr lang="en-CA" dirty="0">
                <a:latin typeface="CMU Serif Roman" panose="02000603000000000000" pitchFamily="2" charset="0"/>
                <a:ea typeface="CMU Serif Roman" panose="02000603000000000000" pitchFamily="2" charset="0"/>
                <a:cs typeface="CMU Serif Roman" panose="02000603000000000000" pitchFamily="2" charset="0"/>
              </a:rPr>
              <a:t> magnetometer to make their measurements. Our work along with the work at Ann Arbor, Michigan will help them tune their equipment and aid in the search of new physics! </a:t>
            </a:r>
          </a:p>
        </p:txBody>
      </p:sp>
      <p:pic>
        <p:nvPicPr>
          <p:cNvPr id="9" name="Picture 8">
            <a:extLst>
              <a:ext uri="{FF2B5EF4-FFF2-40B4-BE49-F238E27FC236}">
                <a16:creationId xmlns:a16="http://schemas.microsoft.com/office/drawing/2014/main" id="{15324E83-6DE8-AB6B-E5AE-DA934934E943}"/>
              </a:ext>
            </a:extLst>
          </p:cNvPr>
          <p:cNvPicPr>
            <a:picLocks noChangeAspect="1"/>
          </p:cNvPicPr>
          <p:nvPr/>
        </p:nvPicPr>
        <p:blipFill>
          <a:blip r:embed="rId3"/>
          <a:stretch>
            <a:fillRect/>
          </a:stretch>
        </p:blipFill>
        <p:spPr>
          <a:xfrm>
            <a:off x="1381790" y="4237097"/>
            <a:ext cx="3764882" cy="660506"/>
          </a:xfrm>
          <a:prstGeom prst="rect">
            <a:avLst/>
          </a:prstGeom>
        </p:spPr>
      </p:pic>
      <p:pic>
        <p:nvPicPr>
          <p:cNvPr id="13" name="Picture 12">
            <a:extLst>
              <a:ext uri="{FF2B5EF4-FFF2-40B4-BE49-F238E27FC236}">
                <a16:creationId xmlns:a16="http://schemas.microsoft.com/office/drawing/2014/main" id="{FD5A9A40-66CE-F6CB-4D73-2B20C1263722}"/>
              </a:ext>
            </a:extLst>
          </p:cNvPr>
          <p:cNvPicPr>
            <a:picLocks noChangeAspect="1"/>
          </p:cNvPicPr>
          <p:nvPr/>
        </p:nvPicPr>
        <p:blipFill>
          <a:blip r:embed="rId4"/>
          <a:stretch>
            <a:fillRect/>
          </a:stretch>
        </p:blipFill>
        <p:spPr>
          <a:xfrm>
            <a:off x="10425609" y="4761185"/>
            <a:ext cx="810675" cy="325822"/>
          </a:xfrm>
          <a:prstGeom prst="rect">
            <a:avLst/>
          </a:prstGeom>
        </p:spPr>
      </p:pic>
    </p:spTree>
    <p:extLst>
      <p:ext uri="{BB962C8B-B14F-4D97-AF65-F5344CB8AC3E}">
        <p14:creationId xmlns:p14="http://schemas.microsoft.com/office/powerpoint/2010/main" val="369465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B3E2E-697C-C478-B38F-6F5DD6B5765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6BB5806-5FA2-AF49-8170-2DF0C4588F24}"/>
              </a:ext>
            </a:extLst>
          </p:cNvPr>
          <p:cNvSpPr/>
          <p:nvPr/>
        </p:nvSpPr>
        <p:spPr>
          <a:xfrm>
            <a:off x="-2" y="6399650"/>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141662BD-59FC-C87B-54CF-BA6D2EADAA73}"/>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30</a:t>
            </a:fld>
            <a:endParaRPr lang="en-CA" sz="1600" b="1" dirty="0">
              <a:solidFill>
                <a:schemeClr val="tx1"/>
              </a:solidFill>
            </a:endParaRPr>
          </a:p>
        </p:txBody>
      </p:sp>
      <p:sp>
        <p:nvSpPr>
          <p:cNvPr id="3" name="Rectangle 2">
            <a:extLst>
              <a:ext uri="{FF2B5EF4-FFF2-40B4-BE49-F238E27FC236}">
                <a16:creationId xmlns:a16="http://schemas.microsoft.com/office/drawing/2014/main" id="{2E46D6BC-7FF1-9711-9665-1BCC70A1AEE2}"/>
              </a:ext>
            </a:extLst>
          </p:cNvPr>
          <p:cNvSpPr/>
          <p:nvPr/>
        </p:nvSpPr>
        <p:spPr>
          <a:xfrm>
            <a:off x="-2" y="-2565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AC128F-05B8-0ED5-F3CB-0FD9F223162C}"/>
              </a:ext>
            </a:extLst>
          </p:cNvPr>
          <p:cNvSpPr>
            <a:spLocks noGrp="1"/>
          </p:cNvSpPr>
          <p:nvPr>
            <p:ph type="title"/>
          </p:nvPr>
        </p:nvSpPr>
        <p:spPr>
          <a:xfrm>
            <a:off x="-2" y="-141188"/>
            <a:ext cx="11269982" cy="1325563"/>
          </a:xfrm>
        </p:spPr>
        <p:txBody>
          <a:bodyPr>
            <a:normAutofit/>
          </a:bodyPr>
          <a:lstStyle/>
          <a:p>
            <a:r>
              <a:rPr lang="en-CA" b="1" dirty="0">
                <a:latin typeface="CMU Serif Roman" panose="02000603000000000000" pitchFamily="2" charset="0"/>
                <a:ea typeface="CMU Serif Roman" panose="02000603000000000000" pitchFamily="2" charset="0"/>
                <a:cs typeface="CMU Serif Roman" panose="02000603000000000000" pitchFamily="2" charset="0"/>
              </a:rPr>
              <a:t>Future Work:</a:t>
            </a:r>
          </a:p>
        </p:txBody>
      </p:sp>
      <p:sp>
        <p:nvSpPr>
          <p:cNvPr id="10" name="Content Placeholder 9">
            <a:extLst>
              <a:ext uri="{FF2B5EF4-FFF2-40B4-BE49-F238E27FC236}">
                <a16:creationId xmlns:a16="http://schemas.microsoft.com/office/drawing/2014/main" id="{C5C6FD0A-7DB0-DAB0-C2FA-85071A327EE8}"/>
              </a:ext>
            </a:extLst>
          </p:cNvPr>
          <p:cNvSpPr>
            <a:spLocks noGrp="1"/>
          </p:cNvSpPr>
          <p:nvPr>
            <p:ph idx="1"/>
          </p:nvPr>
        </p:nvSpPr>
        <p:spPr>
          <a:xfrm>
            <a:off x="420130" y="1299913"/>
            <a:ext cx="6063797" cy="4890822"/>
          </a:xfrm>
        </p:spPr>
        <p:txBody>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Extend to Higher Order Programmatically, including higher angular momentum transitions.</a:t>
            </a:r>
          </a:p>
          <a:p>
            <a:r>
              <a:rPr lang="en-US" sz="2400" dirty="0">
                <a:latin typeface="CMU Serif Roman" panose="02000603000000000000" pitchFamily="2" charset="0"/>
                <a:ea typeface="CMU Serif Roman" panose="02000603000000000000" pitchFamily="2" charset="0"/>
                <a:cs typeface="CMU Serif Roman" panose="02000603000000000000" pitchFamily="2" charset="0"/>
              </a:rPr>
              <a:t>Investigate </a:t>
            </a:r>
            <a:r>
              <a:rPr lang="en-US" sz="2400" dirty="0">
                <a:latin typeface="CMU Serif Roman" panose="02000603000000000000" pitchFamily="2" charset="0"/>
                <a:ea typeface="CMU Serif Roman" panose="02000603000000000000" pitchFamily="2" charset="0"/>
                <a:cs typeface="CMU Serif Roman" panose="02000603000000000000" pitchFamily="2" charset="0"/>
              </a:rPr>
              <a:t>what happens at higher field strength, such as astrophysical objects.</a:t>
            </a:r>
          </a:p>
          <a:p>
            <a:endParaRPr lang="en-US" dirty="0"/>
          </a:p>
          <a:p>
            <a:endParaRPr lang="en-US" dirty="0"/>
          </a:p>
        </p:txBody>
      </p:sp>
      <p:pic>
        <p:nvPicPr>
          <p:cNvPr id="4" name="Picture 3">
            <a:extLst>
              <a:ext uri="{FF2B5EF4-FFF2-40B4-BE49-F238E27FC236}">
                <a16:creationId xmlns:a16="http://schemas.microsoft.com/office/drawing/2014/main" id="{C38C3EE5-0CDA-5EA1-10D7-86DE7597FB86}"/>
              </a:ext>
            </a:extLst>
          </p:cNvPr>
          <p:cNvPicPr>
            <a:picLocks noChangeAspect="1"/>
          </p:cNvPicPr>
          <p:nvPr/>
        </p:nvPicPr>
        <p:blipFill>
          <a:blip r:embed="rId3"/>
          <a:stretch>
            <a:fillRect/>
          </a:stretch>
        </p:blipFill>
        <p:spPr>
          <a:xfrm>
            <a:off x="6693853" y="1184375"/>
            <a:ext cx="5268474" cy="3512316"/>
          </a:xfrm>
          <a:prstGeom prst="rect">
            <a:avLst/>
          </a:prstGeom>
        </p:spPr>
      </p:pic>
    </p:spTree>
    <p:extLst>
      <p:ext uri="{BB962C8B-B14F-4D97-AF65-F5344CB8AC3E}">
        <p14:creationId xmlns:p14="http://schemas.microsoft.com/office/powerpoint/2010/main" val="3181259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8F401A-C416-6AA9-3558-B53AAA2D4CFC}"/>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4" name="Slide Number Placeholder 3">
            <a:extLst>
              <a:ext uri="{FF2B5EF4-FFF2-40B4-BE49-F238E27FC236}">
                <a16:creationId xmlns:a16="http://schemas.microsoft.com/office/drawing/2014/main" id="{EC49F634-9769-7191-2514-C19E2FB6C88A}"/>
              </a:ext>
            </a:extLst>
          </p:cNvPr>
          <p:cNvSpPr>
            <a:spLocks noGrp="1"/>
          </p:cNvSpPr>
          <p:nvPr>
            <p:ph type="sldNum" sz="quarter" idx="12"/>
          </p:nvPr>
        </p:nvSpPr>
        <p:spPr>
          <a:xfrm>
            <a:off x="11745532" y="6466155"/>
            <a:ext cx="446468" cy="365125"/>
          </a:xfrm>
        </p:spPr>
        <p:txBody>
          <a:bodyPr/>
          <a:lstStyle/>
          <a:p>
            <a:fld id="{3BDB0F0D-479C-40DB-80CC-0EBCDF2D95DD}" type="slidenum">
              <a:rPr lang="en-CA" sz="1600" b="1" smtClean="0">
                <a:solidFill>
                  <a:schemeClr val="tx1"/>
                </a:solidFill>
              </a:rPr>
              <a:t>31</a:t>
            </a:fld>
            <a:endParaRPr lang="en-CA" sz="1600" b="1" dirty="0">
              <a:solidFill>
                <a:schemeClr val="tx1"/>
              </a:solidFill>
            </a:endParaRPr>
          </a:p>
        </p:txBody>
      </p:sp>
      <p:sp>
        <p:nvSpPr>
          <p:cNvPr id="3" name="Rectangle 2">
            <a:extLst>
              <a:ext uri="{FF2B5EF4-FFF2-40B4-BE49-F238E27FC236}">
                <a16:creationId xmlns:a16="http://schemas.microsoft.com/office/drawing/2014/main" id="{D04BD519-9CC4-8DC6-3E50-2D7DFB5E93DD}"/>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E71FE6-32E5-86E8-484B-8AE5755236BC}"/>
              </a:ext>
            </a:extLst>
          </p:cNvPr>
          <p:cNvSpPr>
            <a:spLocks noGrp="1"/>
          </p:cNvSpPr>
          <p:nvPr>
            <p:ph type="title"/>
          </p:nvPr>
        </p:nvSpPr>
        <p:spPr>
          <a:xfrm>
            <a:off x="-1" y="-141188"/>
            <a:ext cx="7197970"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Concluding Remarks</a:t>
            </a:r>
          </a:p>
        </p:txBody>
      </p:sp>
      <p:sp>
        <p:nvSpPr>
          <p:cNvPr id="5" name="Content Placeholder 4">
            <a:extLst>
              <a:ext uri="{FF2B5EF4-FFF2-40B4-BE49-F238E27FC236}">
                <a16:creationId xmlns:a16="http://schemas.microsoft.com/office/drawing/2014/main" id="{B493CDCD-511B-3342-2DF1-4DD9EC0FDEE2}"/>
              </a:ext>
            </a:extLst>
          </p:cNvPr>
          <p:cNvSpPr>
            <a:spLocks noGrp="1"/>
          </p:cNvSpPr>
          <p:nvPr>
            <p:ph idx="1"/>
          </p:nvPr>
        </p:nvSpPr>
        <p:spPr>
          <a:xfrm>
            <a:off x="175845" y="2819674"/>
            <a:ext cx="11840310" cy="3357288"/>
          </a:xfrm>
        </p:spPr>
        <p:txBody>
          <a:bodyPr>
            <a:normAutofit/>
          </a:bodyPr>
          <a:lstStyle/>
          <a:p>
            <a:endParaRPr lang="en-US" sz="2000" dirty="0"/>
          </a:p>
          <a:p>
            <a:pPr marL="0" indent="0">
              <a:buNone/>
            </a:pPr>
            <a:endParaRPr lang="en-US" sz="2000" dirty="0"/>
          </a:p>
        </p:txBody>
      </p:sp>
      <p:sp>
        <p:nvSpPr>
          <p:cNvPr id="7" name="TextBox 6">
            <a:extLst>
              <a:ext uri="{FF2B5EF4-FFF2-40B4-BE49-F238E27FC236}">
                <a16:creationId xmlns:a16="http://schemas.microsoft.com/office/drawing/2014/main" id="{F117B4C4-D560-FA15-1280-2EADDB8524A7}"/>
              </a:ext>
            </a:extLst>
          </p:cNvPr>
          <p:cNvSpPr txBox="1"/>
          <p:nvPr/>
        </p:nvSpPr>
        <p:spPr>
          <a:xfrm>
            <a:off x="175846" y="1246794"/>
            <a:ext cx="9847386"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MU Serif Roman" panose="02000603000000000000" pitchFamily="2" charset="0"/>
                <a:ea typeface="CMU Serif Roman" panose="02000603000000000000" pitchFamily="2" charset="0"/>
                <a:cs typeface="CMU Serif Roman" panose="02000603000000000000" pitchFamily="2" charset="0"/>
              </a:rPr>
              <a:t>Our files are now publicly available on GitHub!</a:t>
            </a:r>
          </a:p>
          <a:p>
            <a:r>
              <a:rPr lang="en-US" sz="2000" dirty="0">
                <a:latin typeface="CMU Serif Roman" panose="02000603000000000000" pitchFamily="2" charset="0"/>
                <a:ea typeface="CMU Serif Roman" panose="02000603000000000000" pitchFamily="2" charset="0"/>
                <a:cs typeface="CMU Serif Roman" panose="02000603000000000000" pitchFamily="2" charset="0"/>
              </a:rPr>
              <a:t>	</a:t>
            </a:r>
            <a:r>
              <a:rPr lang="en-US" sz="2000" dirty="0">
                <a:latin typeface="CMU Serif Roman" panose="02000603000000000000" pitchFamily="2" charset="0"/>
                <a:ea typeface="CMU Serif Roman" panose="02000603000000000000" pitchFamily="2" charset="0"/>
                <a:cs typeface="CMU Serif Roman" panose="02000603000000000000" pitchFamily="2" charset="0"/>
                <a:hlinkClick r:id="rId2"/>
              </a:rPr>
              <a:t>https://github.com/Drake-Research-Group/dpol_public.git</a:t>
            </a:r>
            <a:endParaRPr lang="en-US" sz="2000" dirty="0">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9" name="Picture 8" descr="A qr code with black dots&#10;&#10;Description automatically generated">
            <a:extLst>
              <a:ext uri="{FF2B5EF4-FFF2-40B4-BE49-F238E27FC236}">
                <a16:creationId xmlns:a16="http://schemas.microsoft.com/office/drawing/2014/main" id="{D5DC02FC-ED38-A38E-4088-B7A8E2F3F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45" y="3589979"/>
            <a:ext cx="2626683" cy="2626683"/>
          </a:xfrm>
          <a:prstGeom prst="rect">
            <a:avLst/>
          </a:prstGeom>
        </p:spPr>
      </p:pic>
      <p:pic>
        <p:nvPicPr>
          <p:cNvPr id="1032" name="Picture 8" descr="github&quot; Icon - Download for free – Iconduck">
            <a:extLst>
              <a:ext uri="{FF2B5EF4-FFF2-40B4-BE49-F238E27FC236}">
                <a16:creationId xmlns:a16="http://schemas.microsoft.com/office/drawing/2014/main" id="{8C6B6B32-2FE2-35F9-CB3E-C86CB9AC84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094" t="17770" r="15161" b="18993"/>
          <a:stretch/>
        </p:blipFill>
        <p:spPr bwMode="auto">
          <a:xfrm>
            <a:off x="10105293" y="1031863"/>
            <a:ext cx="1992924" cy="18069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oup of men standing in a row&#10;&#10;Description automatically generated">
            <a:extLst>
              <a:ext uri="{FF2B5EF4-FFF2-40B4-BE49-F238E27FC236}">
                <a16:creationId xmlns:a16="http://schemas.microsoft.com/office/drawing/2014/main" id="{B664AEDF-3686-B55E-6933-9A4DD90094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7969" y="2865562"/>
            <a:ext cx="4876800" cy="3238500"/>
          </a:xfrm>
          <a:prstGeom prst="rect">
            <a:avLst/>
          </a:prstGeom>
        </p:spPr>
      </p:pic>
      <p:sp>
        <p:nvSpPr>
          <p:cNvPr id="8" name="TextBox 7">
            <a:extLst>
              <a:ext uri="{FF2B5EF4-FFF2-40B4-BE49-F238E27FC236}">
                <a16:creationId xmlns:a16="http://schemas.microsoft.com/office/drawing/2014/main" id="{9E8891B3-6B6F-DCB9-E29A-F94EB9E12DDA}"/>
              </a:ext>
            </a:extLst>
          </p:cNvPr>
          <p:cNvSpPr txBox="1"/>
          <p:nvPr/>
        </p:nvSpPr>
        <p:spPr>
          <a:xfrm>
            <a:off x="8056379" y="6087084"/>
            <a:ext cx="353654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Photo </a:t>
            </a:r>
            <a:r>
              <a:rPr lang="en-US" dirty="0">
                <a:latin typeface="CMU Serif Roman" panose="02000603000000000000" pitchFamily="2" charset="0"/>
                <a:ea typeface="CMU Serif Roman" panose="02000603000000000000" pitchFamily="2" charset="0"/>
                <a:cs typeface="CMU Serif Roman" panose="02000603000000000000" pitchFamily="2" charset="0"/>
              </a:rPr>
              <a:t>credit Prof. Gordon Drake</a:t>
            </a:r>
          </a:p>
        </p:txBody>
      </p:sp>
    </p:spTree>
    <p:extLst>
      <p:ext uri="{BB962C8B-B14F-4D97-AF65-F5344CB8AC3E}">
        <p14:creationId xmlns:p14="http://schemas.microsoft.com/office/powerpoint/2010/main" val="370890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A9DFF-9FB3-E47E-00F1-D766C13D1DF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52B911D-8841-3EF1-9DB6-43B5A6848280}"/>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1CA5936F-AA81-4CC3-A0AA-8220ACE50F37}"/>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4</a:t>
            </a:fld>
            <a:endParaRPr lang="en-CA" sz="1600" b="1" dirty="0">
              <a:solidFill>
                <a:schemeClr val="tx1"/>
              </a:solidFill>
            </a:endParaRPr>
          </a:p>
        </p:txBody>
      </p:sp>
      <p:sp>
        <p:nvSpPr>
          <p:cNvPr id="3" name="Rectangle 2">
            <a:extLst>
              <a:ext uri="{FF2B5EF4-FFF2-40B4-BE49-F238E27FC236}">
                <a16:creationId xmlns:a16="http://schemas.microsoft.com/office/drawing/2014/main" id="{E25DA613-847A-E32E-ADBC-B404BF1952A6}"/>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0558C9-319F-6E51-2C69-88AB3C06BFAA}"/>
              </a:ext>
            </a:extLst>
          </p:cNvPr>
          <p:cNvSpPr>
            <a:spLocks noGrp="1"/>
          </p:cNvSpPr>
          <p:nvPr>
            <p:ph type="title"/>
          </p:nvPr>
        </p:nvSpPr>
        <p:spPr>
          <a:xfrm>
            <a:off x="-1" y="-141188"/>
            <a:ext cx="716082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What is the Zeeman effect?</a:t>
            </a:r>
          </a:p>
        </p:txBody>
      </p:sp>
      <p:sp>
        <p:nvSpPr>
          <p:cNvPr id="10" name="TextBox 9">
            <a:extLst>
              <a:ext uri="{FF2B5EF4-FFF2-40B4-BE49-F238E27FC236}">
                <a16:creationId xmlns:a16="http://schemas.microsoft.com/office/drawing/2014/main" id="{9FB4650A-4E8D-DE31-69C8-E67546717662}"/>
              </a:ext>
            </a:extLst>
          </p:cNvPr>
          <p:cNvSpPr txBox="1"/>
          <p:nvPr/>
        </p:nvSpPr>
        <p:spPr>
          <a:xfrm>
            <a:off x="91440" y="1184375"/>
            <a:ext cx="11212830"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When an atom is placed into an external magnetic field, its energy levels are shifted. The shifting of these Energy levels in known as the Zeeman effect and is dictated by the magnetic quantum number.</a:t>
            </a:r>
          </a:p>
        </p:txBody>
      </p:sp>
      <p:sp>
        <p:nvSpPr>
          <p:cNvPr id="11" name="TextBox 10">
            <a:extLst>
              <a:ext uri="{FF2B5EF4-FFF2-40B4-BE49-F238E27FC236}">
                <a16:creationId xmlns:a16="http://schemas.microsoft.com/office/drawing/2014/main" id="{DC448290-56C2-1A6C-7CF5-B93F47216B5D}"/>
              </a:ext>
            </a:extLst>
          </p:cNvPr>
          <p:cNvSpPr txBox="1"/>
          <p:nvPr/>
        </p:nvSpPr>
        <p:spPr>
          <a:xfrm>
            <a:off x="119684" y="2103120"/>
            <a:ext cx="9709709" cy="1477328"/>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effect can be derived using the canonical momentum</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Where      is the new term that accounts for the momentum from an external magnetic field.</a:t>
            </a:r>
          </a:p>
        </p:txBody>
      </p:sp>
      <p:pic>
        <p:nvPicPr>
          <p:cNvPr id="13" name="Picture 12">
            <a:extLst>
              <a:ext uri="{FF2B5EF4-FFF2-40B4-BE49-F238E27FC236}">
                <a16:creationId xmlns:a16="http://schemas.microsoft.com/office/drawing/2014/main" id="{89415474-433A-C257-ADEB-F7F67B106D4D}"/>
              </a:ext>
            </a:extLst>
          </p:cNvPr>
          <p:cNvPicPr>
            <a:picLocks noChangeAspect="1"/>
          </p:cNvPicPr>
          <p:nvPr/>
        </p:nvPicPr>
        <p:blipFill>
          <a:blip r:embed="rId3"/>
          <a:stretch>
            <a:fillRect/>
          </a:stretch>
        </p:blipFill>
        <p:spPr>
          <a:xfrm>
            <a:off x="4380230" y="2625984"/>
            <a:ext cx="3037840" cy="400697"/>
          </a:xfrm>
          <a:prstGeom prst="rect">
            <a:avLst/>
          </a:prstGeom>
        </p:spPr>
      </p:pic>
      <p:pic>
        <p:nvPicPr>
          <p:cNvPr id="17" name="Picture 16">
            <a:extLst>
              <a:ext uri="{FF2B5EF4-FFF2-40B4-BE49-F238E27FC236}">
                <a16:creationId xmlns:a16="http://schemas.microsoft.com/office/drawing/2014/main" id="{350763DF-86C5-6F2C-4C8E-F685DA694185}"/>
              </a:ext>
            </a:extLst>
          </p:cNvPr>
          <p:cNvPicPr>
            <a:picLocks noChangeAspect="1"/>
          </p:cNvPicPr>
          <p:nvPr/>
        </p:nvPicPr>
        <p:blipFill>
          <a:blip r:embed="rId4"/>
          <a:stretch>
            <a:fillRect/>
          </a:stretch>
        </p:blipFill>
        <p:spPr>
          <a:xfrm>
            <a:off x="963930" y="3234690"/>
            <a:ext cx="287193" cy="229754"/>
          </a:xfrm>
          <a:prstGeom prst="rect">
            <a:avLst/>
          </a:prstGeom>
        </p:spPr>
      </p:pic>
      <p:sp>
        <p:nvSpPr>
          <p:cNvPr id="19" name="TextBox 18">
            <a:extLst>
              <a:ext uri="{FF2B5EF4-FFF2-40B4-BE49-F238E27FC236}">
                <a16:creationId xmlns:a16="http://schemas.microsoft.com/office/drawing/2014/main" id="{910BA841-F2EF-046D-6F45-D644416B7928}"/>
              </a:ext>
            </a:extLst>
          </p:cNvPr>
          <p:cNvSpPr txBox="1"/>
          <p:nvPr/>
        </p:nvSpPr>
        <p:spPr>
          <a:xfrm>
            <a:off x="119684" y="3668196"/>
            <a:ext cx="11950396"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canonical momentum can be translated into its quantum mechanical operator analogue and used in the Hamiltonian to show the energy splitting from the Zeeman effect.</a:t>
            </a:r>
          </a:p>
        </p:txBody>
      </p:sp>
      <p:pic>
        <p:nvPicPr>
          <p:cNvPr id="20" name="Picture 19">
            <a:extLst>
              <a:ext uri="{FF2B5EF4-FFF2-40B4-BE49-F238E27FC236}">
                <a16:creationId xmlns:a16="http://schemas.microsoft.com/office/drawing/2014/main" id="{842D2714-DD49-2CD0-618D-8D7D3ECE706C}"/>
              </a:ext>
            </a:extLst>
          </p:cNvPr>
          <p:cNvPicPr>
            <a:picLocks noChangeAspect="1"/>
          </p:cNvPicPr>
          <p:nvPr/>
        </p:nvPicPr>
        <p:blipFill>
          <a:blip r:embed="rId5"/>
          <a:stretch>
            <a:fillRect/>
          </a:stretch>
        </p:blipFill>
        <p:spPr>
          <a:xfrm>
            <a:off x="3372553" y="4690534"/>
            <a:ext cx="5446893" cy="1102572"/>
          </a:xfrm>
          <a:prstGeom prst="rect">
            <a:avLst/>
          </a:prstGeom>
        </p:spPr>
      </p:pic>
    </p:spTree>
    <p:extLst>
      <p:ext uri="{BB962C8B-B14F-4D97-AF65-F5344CB8AC3E}">
        <p14:creationId xmlns:p14="http://schemas.microsoft.com/office/powerpoint/2010/main" val="2019268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AB-B3F8-972E-A490-BA809C64C57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47D6715-59CB-5E17-D8CB-E657B0E01C94}"/>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FECDBD86-A0AC-CFF5-D244-F965068643CC}"/>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5</a:t>
            </a:fld>
            <a:endParaRPr lang="en-CA" sz="1600" b="1" dirty="0">
              <a:solidFill>
                <a:schemeClr val="tx1"/>
              </a:solidFill>
            </a:endParaRPr>
          </a:p>
        </p:txBody>
      </p:sp>
      <p:sp>
        <p:nvSpPr>
          <p:cNvPr id="3" name="Rectangle 2">
            <a:extLst>
              <a:ext uri="{FF2B5EF4-FFF2-40B4-BE49-F238E27FC236}">
                <a16:creationId xmlns:a16="http://schemas.microsoft.com/office/drawing/2014/main" id="{BD342E35-73E1-4B6E-8B21-F1881B07D982}"/>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F3E171-D824-5857-B709-EAD0C734FBD1}"/>
              </a:ext>
            </a:extLst>
          </p:cNvPr>
          <p:cNvSpPr>
            <a:spLocks noGrp="1"/>
          </p:cNvSpPr>
          <p:nvPr>
            <p:ph type="title"/>
          </p:nvPr>
        </p:nvSpPr>
        <p:spPr>
          <a:xfrm>
            <a:off x="-1" y="-141188"/>
            <a:ext cx="716082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What is the Zeeman effect?</a:t>
            </a:r>
          </a:p>
        </p:txBody>
      </p:sp>
      <p:pic>
        <p:nvPicPr>
          <p:cNvPr id="20" name="Picture 19">
            <a:extLst>
              <a:ext uri="{FF2B5EF4-FFF2-40B4-BE49-F238E27FC236}">
                <a16:creationId xmlns:a16="http://schemas.microsoft.com/office/drawing/2014/main" id="{EC8F7429-23C0-CC92-DDB8-D1E74B44F932}"/>
              </a:ext>
            </a:extLst>
          </p:cNvPr>
          <p:cNvPicPr>
            <a:picLocks noChangeAspect="1"/>
          </p:cNvPicPr>
          <p:nvPr/>
        </p:nvPicPr>
        <p:blipFill>
          <a:blip r:embed="rId3"/>
          <a:stretch>
            <a:fillRect/>
          </a:stretch>
        </p:blipFill>
        <p:spPr>
          <a:xfrm>
            <a:off x="266981" y="1184375"/>
            <a:ext cx="5036539" cy="1019507"/>
          </a:xfrm>
          <a:prstGeom prst="rect">
            <a:avLst/>
          </a:prstGeom>
        </p:spPr>
      </p:pic>
      <p:sp>
        <p:nvSpPr>
          <p:cNvPr id="4" name="TextBox 3">
            <a:extLst>
              <a:ext uri="{FF2B5EF4-FFF2-40B4-BE49-F238E27FC236}">
                <a16:creationId xmlns:a16="http://schemas.microsoft.com/office/drawing/2014/main" id="{AB1D058F-A834-2129-66CF-BA3C44B17459}"/>
              </a:ext>
            </a:extLst>
          </p:cNvPr>
          <p:cNvSpPr txBox="1"/>
          <p:nvPr/>
        </p:nvSpPr>
        <p:spPr>
          <a:xfrm>
            <a:off x="129821" y="2345068"/>
            <a:ext cx="6008376"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Expanding the expression leads to a 3 term Hamiltonian</a:t>
            </a:r>
          </a:p>
        </p:txBody>
      </p:sp>
      <p:cxnSp>
        <p:nvCxnSpPr>
          <p:cNvPr id="14" name="Straight Arrow Connector 13">
            <a:extLst>
              <a:ext uri="{FF2B5EF4-FFF2-40B4-BE49-F238E27FC236}">
                <a16:creationId xmlns:a16="http://schemas.microsoft.com/office/drawing/2014/main" id="{A854AD88-0C38-C9EF-CDFE-D33831976E08}"/>
              </a:ext>
            </a:extLst>
          </p:cNvPr>
          <p:cNvCxnSpPr/>
          <p:nvPr/>
        </p:nvCxnSpPr>
        <p:spPr>
          <a:xfrm flipV="1">
            <a:off x="2785250" y="4686300"/>
            <a:ext cx="1089520" cy="742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75B829B-9D1F-6B42-6C51-9943B3992A24}"/>
              </a:ext>
            </a:extLst>
          </p:cNvPr>
          <p:cNvCxnSpPr/>
          <p:nvPr/>
        </p:nvCxnSpPr>
        <p:spPr>
          <a:xfrm flipH="1">
            <a:off x="7543800" y="2994660"/>
            <a:ext cx="1383030" cy="9372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B1B9900-88ED-A4C9-BF8C-2A68481488D7}"/>
              </a:ext>
            </a:extLst>
          </p:cNvPr>
          <p:cNvCxnSpPr/>
          <p:nvPr/>
        </p:nvCxnSpPr>
        <p:spPr>
          <a:xfrm flipH="1" flipV="1">
            <a:off x="5772150" y="4768226"/>
            <a:ext cx="1474470" cy="6610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D11F4F7-D013-5F63-EB60-B54D69DF2870}"/>
              </a:ext>
            </a:extLst>
          </p:cNvPr>
          <p:cNvCxnSpPr>
            <a:cxnSpLocks/>
          </p:cNvCxnSpPr>
          <p:nvPr/>
        </p:nvCxnSpPr>
        <p:spPr>
          <a:xfrm>
            <a:off x="4297680" y="3509173"/>
            <a:ext cx="880110" cy="6056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7700ACC-5B2A-C464-0FB9-079D444EAF7C}"/>
              </a:ext>
            </a:extLst>
          </p:cNvPr>
          <p:cNvSpPr txBox="1"/>
          <p:nvPr/>
        </p:nvSpPr>
        <p:spPr>
          <a:xfrm>
            <a:off x="7875270" y="2529734"/>
            <a:ext cx="3082895"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quadratic Zeeman effect</a:t>
            </a:r>
          </a:p>
        </p:txBody>
      </p:sp>
      <p:sp>
        <p:nvSpPr>
          <p:cNvPr id="27" name="TextBox 26">
            <a:extLst>
              <a:ext uri="{FF2B5EF4-FFF2-40B4-BE49-F238E27FC236}">
                <a16:creationId xmlns:a16="http://schemas.microsoft.com/office/drawing/2014/main" id="{124466E1-EA80-1D1A-C7D5-752F8FABF27D}"/>
              </a:ext>
            </a:extLst>
          </p:cNvPr>
          <p:cNvSpPr txBox="1"/>
          <p:nvPr/>
        </p:nvSpPr>
        <p:spPr>
          <a:xfrm>
            <a:off x="6061710" y="5593747"/>
            <a:ext cx="3413114"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Part of the linear Zeeman effect</a:t>
            </a:r>
          </a:p>
        </p:txBody>
      </p:sp>
      <p:pic>
        <p:nvPicPr>
          <p:cNvPr id="29" name="Picture 28">
            <a:extLst>
              <a:ext uri="{FF2B5EF4-FFF2-40B4-BE49-F238E27FC236}">
                <a16:creationId xmlns:a16="http://schemas.microsoft.com/office/drawing/2014/main" id="{2882EAC2-72A1-15A1-9F25-5ACB12409161}"/>
              </a:ext>
            </a:extLst>
          </p:cNvPr>
          <p:cNvPicPr>
            <a:picLocks noChangeAspect="1"/>
          </p:cNvPicPr>
          <p:nvPr/>
        </p:nvPicPr>
        <p:blipFill>
          <a:blip r:embed="rId4"/>
          <a:stretch>
            <a:fillRect/>
          </a:stretch>
        </p:blipFill>
        <p:spPr>
          <a:xfrm>
            <a:off x="1138201" y="5593747"/>
            <a:ext cx="3103880" cy="594638"/>
          </a:xfrm>
          <a:prstGeom prst="rect">
            <a:avLst/>
          </a:prstGeom>
        </p:spPr>
      </p:pic>
      <p:pic>
        <p:nvPicPr>
          <p:cNvPr id="31" name="Picture 30">
            <a:extLst>
              <a:ext uri="{FF2B5EF4-FFF2-40B4-BE49-F238E27FC236}">
                <a16:creationId xmlns:a16="http://schemas.microsoft.com/office/drawing/2014/main" id="{04B9A1E7-651A-27E0-F802-9635FDB16060}"/>
              </a:ext>
            </a:extLst>
          </p:cNvPr>
          <p:cNvPicPr>
            <a:picLocks noChangeAspect="1"/>
          </p:cNvPicPr>
          <p:nvPr/>
        </p:nvPicPr>
        <p:blipFill>
          <a:blip r:embed="rId5"/>
          <a:stretch>
            <a:fillRect/>
          </a:stretch>
        </p:blipFill>
        <p:spPr>
          <a:xfrm>
            <a:off x="3330010" y="2870145"/>
            <a:ext cx="1413588" cy="565435"/>
          </a:xfrm>
          <a:prstGeom prst="rect">
            <a:avLst/>
          </a:prstGeom>
        </p:spPr>
      </p:pic>
      <p:pic>
        <p:nvPicPr>
          <p:cNvPr id="32" name="Picture 31">
            <a:extLst>
              <a:ext uri="{FF2B5EF4-FFF2-40B4-BE49-F238E27FC236}">
                <a16:creationId xmlns:a16="http://schemas.microsoft.com/office/drawing/2014/main" id="{852375A3-B166-0547-B306-A769964A5B19}"/>
              </a:ext>
            </a:extLst>
          </p:cNvPr>
          <p:cNvPicPr>
            <a:picLocks noChangeAspect="1"/>
          </p:cNvPicPr>
          <p:nvPr/>
        </p:nvPicPr>
        <p:blipFill>
          <a:blip r:embed="rId6"/>
          <a:stretch>
            <a:fillRect/>
          </a:stretch>
        </p:blipFill>
        <p:spPr>
          <a:xfrm>
            <a:off x="2530168" y="3977862"/>
            <a:ext cx="6285318" cy="796730"/>
          </a:xfrm>
          <a:prstGeom prst="rect">
            <a:avLst/>
          </a:prstGeom>
        </p:spPr>
      </p:pic>
    </p:spTree>
    <p:extLst>
      <p:ext uri="{BB962C8B-B14F-4D97-AF65-F5344CB8AC3E}">
        <p14:creationId xmlns:p14="http://schemas.microsoft.com/office/powerpoint/2010/main" val="2375655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ABE70-C407-54D4-84AA-331EEE03963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6A2EF6A-505E-AA99-08F1-4C4C49F0C4A5}"/>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92ED7F3A-9DF1-0399-26AC-150B7CC903A7}"/>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6</a:t>
            </a:fld>
            <a:endParaRPr lang="en-CA" sz="1600" b="1" dirty="0">
              <a:solidFill>
                <a:schemeClr val="tx1"/>
              </a:solidFill>
            </a:endParaRPr>
          </a:p>
        </p:txBody>
      </p:sp>
      <p:sp>
        <p:nvSpPr>
          <p:cNvPr id="3" name="Rectangle 2">
            <a:extLst>
              <a:ext uri="{FF2B5EF4-FFF2-40B4-BE49-F238E27FC236}">
                <a16:creationId xmlns:a16="http://schemas.microsoft.com/office/drawing/2014/main" id="{201168D3-C7C3-7480-C88A-A8561BAA8BD1}"/>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762079-AC51-649A-6652-CBBAE14C4110}"/>
              </a:ext>
            </a:extLst>
          </p:cNvPr>
          <p:cNvSpPr>
            <a:spLocks noGrp="1"/>
          </p:cNvSpPr>
          <p:nvPr>
            <p:ph type="title"/>
          </p:nvPr>
        </p:nvSpPr>
        <p:spPr>
          <a:xfrm>
            <a:off x="-1" y="-141188"/>
            <a:ext cx="716082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Not the whole story:</a:t>
            </a:r>
          </a:p>
        </p:txBody>
      </p:sp>
      <p:sp>
        <p:nvSpPr>
          <p:cNvPr id="5" name="TextBox 4">
            <a:extLst>
              <a:ext uri="{FF2B5EF4-FFF2-40B4-BE49-F238E27FC236}">
                <a16:creationId xmlns:a16="http://schemas.microsoft.com/office/drawing/2014/main" id="{DFEC3E62-3F8C-9191-AD1C-8BCED5687ADF}"/>
              </a:ext>
            </a:extLst>
          </p:cNvPr>
          <p:cNvSpPr txBox="1"/>
          <p:nvPr/>
        </p:nvSpPr>
        <p:spPr>
          <a:xfrm>
            <a:off x="125730" y="1140897"/>
            <a:ext cx="11830050"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There is one more effect which scales proportional to the magnetic field strength that contributes to the overall linear Zeeman effect. The Spin interaction</a:t>
            </a:r>
          </a:p>
        </p:txBody>
      </p:sp>
      <p:sp>
        <p:nvSpPr>
          <p:cNvPr id="10" name="TextBox 9">
            <a:extLst>
              <a:ext uri="{FF2B5EF4-FFF2-40B4-BE49-F238E27FC236}">
                <a16:creationId xmlns:a16="http://schemas.microsoft.com/office/drawing/2014/main" id="{4D2ECB2F-B84B-5538-403C-7588500B5381}"/>
              </a:ext>
            </a:extLst>
          </p:cNvPr>
          <p:cNvSpPr txBox="1"/>
          <p:nvPr/>
        </p:nvSpPr>
        <p:spPr>
          <a:xfrm>
            <a:off x="125730" y="2950994"/>
            <a:ext cx="11694227"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Combining this with the previously derived Hamiltonian and using                        , the linear Zeeman effect is </a:t>
            </a:r>
          </a:p>
        </p:txBody>
      </p:sp>
      <p:pic>
        <p:nvPicPr>
          <p:cNvPr id="11" name="Picture 10">
            <a:extLst>
              <a:ext uri="{FF2B5EF4-FFF2-40B4-BE49-F238E27FC236}">
                <a16:creationId xmlns:a16="http://schemas.microsoft.com/office/drawing/2014/main" id="{4DB2F39C-5DCF-747D-1A27-CD687A540547}"/>
              </a:ext>
            </a:extLst>
          </p:cNvPr>
          <p:cNvPicPr>
            <a:picLocks noChangeAspect="1"/>
          </p:cNvPicPr>
          <p:nvPr/>
        </p:nvPicPr>
        <p:blipFill>
          <a:blip r:embed="rId3"/>
          <a:stretch>
            <a:fillRect/>
          </a:stretch>
        </p:blipFill>
        <p:spPr>
          <a:xfrm>
            <a:off x="7160820" y="2937284"/>
            <a:ext cx="1545387" cy="472202"/>
          </a:xfrm>
          <a:prstGeom prst="rect">
            <a:avLst/>
          </a:prstGeom>
        </p:spPr>
      </p:pic>
      <p:pic>
        <p:nvPicPr>
          <p:cNvPr id="12" name="Picture 11">
            <a:extLst>
              <a:ext uri="{FF2B5EF4-FFF2-40B4-BE49-F238E27FC236}">
                <a16:creationId xmlns:a16="http://schemas.microsoft.com/office/drawing/2014/main" id="{7BB4DD92-8F6B-4DFE-1672-9D7FE003F258}"/>
              </a:ext>
            </a:extLst>
          </p:cNvPr>
          <p:cNvPicPr>
            <a:picLocks noChangeAspect="1"/>
          </p:cNvPicPr>
          <p:nvPr/>
        </p:nvPicPr>
        <p:blipFill>
          <a:blip r:embed="rId4"/>
          <a:stretch>
            <a:fillRect/>
          </a:stretch>
        </p:blipFill>
        <p:spPr>
          <a:xfrm>
            <a:off x="4048844" y="3685103"/>
            <a:ext cx="4094311" cy="554952"/>
          </a:xfrm>
          <a:prstGeom prst="rect">
            <a:avLst/>
          </a:prstGeom>
        </p:spPr>
      </p:pic>
      <p:pic>
        <p:nvPicPr>
          <p:cNvPr id="13" name="Picture 12">
            <a:extLst>
              <a:ext uri="{FF2B5EF4-FFF2-40B4-BE49-F238E27FC236}">
                <a16:creationId xmlns:a16="http://schemas.microsoft.com/office/drawing/2014/main" id="{206C85B7-038E-F166-CD05-171510CBB915}"/>
              </a:ext>
            </a:extLst>
          </p:cNvPr>
          <p:cNvPicPr>
            <a:picLocks noChangeAspect="1"/>
          </p:cNvPicPr>
          <p:nvPr/>
        </p:nvPicPr>
        <p:blipFill rotWithShape="1">
          <a:blip r:embed="rId5"/>
          <a:srcRect l="18653" t="3230" r="37347" b="63604"/>
          <a:stretch/>
        </p:blipFill>
        <p:spPr>
          <a:xfrm>
            <a:off x="125730" y="3306506"/>
            <a:ext cx="3398103" cy="3314818"/>
          </a:xfrm>
          <a:prstGeom prst="rect">
            <a:avLst/>
          </a:prstGeom>
        </p:spPr>
      </p:pic>
      <p:sp>
        <p:nvSpPr>
          <p:cNvPr id="17" name="TextBox 16">
            <a:extLst>
              <a:ext uri="{FF2B5EF4-FFF2-40B4-BE49-F238E27FC236}">
                <a16:creationId xmlns:a16="http://schemas.microsoft.com/office/drawing/2014/main" id="{EA730330-CAAB-1A0E-161E-3C60BC5906B0}"/>
              </a:ext>
            </a:extLst>
          </p:cNvPr>
          <p:cNvSpPr txBox="1"/>
          <p:nvPr/>
        </p:nvSpPr>
        <p:spPr>
          <a:xfrm>
            <a:off x="3864610" y="4604832"/>
            <a:ext cx="6856364"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Which has solutions dependent on the magnetic quantum number</a:t>
            </a:r>
          </a:p>
        </p:txBody>
      </p:sp>
      <p:pic>
        <p:nvPicPr>
          <p:cNvPr id="19" name="Picture 18">
            <a:extLst>
              <a:ext uri="{FF2B5EF4-FFF2-40B4-BE49-F238E27FC236}">
                <a16:creationId xmlns:a16="http://schemas.microsoft.com/office/drawing/2014/main" id="{92575608-E04C-BF4D-F1D7-1C9C43B9A723}"/>
              </a:ext>
            </a:extLst>
          </p:cNvPr>
          <p:cNvPicPr>
            <a:picLocks noChangeAspect="1"/>
          </p:cNvPicPr>
          <p:nvPr/>
        </p:nvPicPr>
        <p:blipFill>
          <a:blip r:embed="rId6"/>
          <a:stretch>
            <a:fillRect/>
          </a:stretch>
        </p:blipFill>
        <p:spPr>
          <a:xfrm>
            <a:off x="4048844" y="5095888"/>
            <a:ext cx="6158146" cy="799067"/>
          </a:xfrm>
          <a:prstGeom prst="rect">
            <a:avLst/>
          </a:prstGeom>
        </p:spPr>
      </p:pic>
      <p:pic>
        <p:nvPicPr>
          <p:cNvPr id="22" name="Picture 21">
            <a:extLst>
              <a:ext uri="{FF2B5EF4-FFF2-40B4-BE49-F238E27FC236}">
                <a16:creationId xmlns:a16="http://schemas.microsoft.com/office/drawing/2014/main" id="{01F2D931-56E9-53CB-20A8-C04E4EFAB5FE}"/>
              </a:ext>
            </a:extLst>
          </p:cNvPr>
          <p:cNvPicPr>
            <a:picLocks noChangeAspect="1"/>
          </p:cNvPicPr>
          <p:nvPr/>
        </p:nvPicPr>
        <p:blipFill>
          <a:blip r:embed="rId7"/>
          <a:stretch>
            <a:fillRect/>
          </a:stretch>
        </p:blipFill>
        <p:spPr>
          <a:xfrm>
            <a:off x="4132926" y="1976923"/>
            <a:ext cx="2761859" cy="742435"/>
          </a:xfrm>
          <a:prstGeom prst="rect">
            <a:avLst/>
          </a:prstGeom>
        </p:spPr>
      </p:pic>
    </p:spTree>
    <p:extLst>
      <p:ext uri="{BB962C8B-B14F-4D97-AF65-F5344CB8AC3E}">
        <p14:creationId xmlns:p14="http://schemas.microsoft.com/office/powerpoint/2010/main" val="3215610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96DBF-09F3-A8C3-D32E-3B4B2BE1E8A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1C7929D-247E-91E8-E86A-DA861A6D6ED0}"/>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80978BC1-D4C3-5164-0DB3-49ECE188E4D7}"/>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7</a:t>
            </a:fld>
            <a:endParaRPr lang="en-CA" sz="1600" b="1" dirty="0">
              <a:solidFill>
                <a:schemeClr val="tx1"/>
              </a:solidFill>
            </a:endParaRPr>
          </a:p>
        </p:txBody>
      </p:sp>
      <p:sp>
        <p:nvSpPr>
          <p:cNvPr id="3" name="Rectangle 2">
            <a:extLst>
              <a:ext uri="{FF2B5EF4-FFF2-40B4-BE49-F238E27FC236}">
                <a16:creationId xmlns:a16="http://schemas.microsoft.com/office/drawing/2014/main" id="{86A9CE31-E6C0-A9F8-AB18-59BE9A621939}"/>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F8B6A0-2DD6-77D5-C876-6D640E0904D8}"/>
              </a:ext>
            </a:extLst>
          </p:cNvPr>
          <p:cNvSpPr>
            <a:spLocks noGrp="1"/>
          </p:cNvSpPr>
          <p:nvPr>
            <p:ph type="title"/>
          </p:nvPr>
        </p:nvSpPr>
        <p:spPr>
          <a:xfrm>
            <a:off x="-2" y="-141188"/>
            <a:ext cx="7898131"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Applications to Magnetometry</a:t>
            </a:r>
          </a:p>
        </p:txBody>
      </p:sp>
      <p:pic>
        <p:nvPicPr>
          <p:cNvPr id="4" name="Picture 3">
            <a:extLst>
              <a:ext uri="{FF2B5EF4-FFF2-40B4-BE49-F238E27FC236}">
                <a16:creationId xmlns:a16="http://schemas.microsoft.com/office/drawing/2014/main" id="{5916198B-E62A-B681-28DD-3C644B9E0358}"/>
              </a:ext>
            </a:extLst>
          </p:cNvPr>
          <p:cNvPicPr>
            <a:picLocks noChangeAspect="1"/>
          </p:cNvPicPr>
          <p:nvPr/>
        </p:nvPicPr>
        <p:blipFill rotWithShape="1">
          <a:blip r:embed="rId3"/>
          <a:srcRect l="18653" t="3230" r="37347" b="63604"/>
          <a:stretch/>
        </p:blipFill>
        <p:spPr>
          <a:xfrm>
            <a:off x="-2" y="2539330"/>
            <a:ext cx="4278059" cy="4173207"/>
          </a:xfrm>
          <a:prstGeom prst="rect">
            <a:avLst/>
          </a:prstGeom>
        </p:spPr>
      </p:pic>
      <p:sp>
        <p:nvSpPr>
          <p:cNvPr id="10" name="TextBox 9">
            <a:extLst>
              <a:ext uri="{FF2B5EF4-FFF2-40B4-BE49-F238E27FC236}">
                <a16:creationId xmlns:a16="http://schemas.microsoft.com/office/drawing/2014/main" id="{9C403DE7-3615-4643-C89E-5BD55E76584C}"/>
              </a:ext>
            </a:extLst>
          </p:cNvPr>
          <p:cNvSpPr txBox="1"/>
          <p:nvPr/>
        </p:nvSpPr>
        <p:spPr>
          <a:xfrm>
            <a:off x="274320" y="1164093"/>
            <a:ext cx="8701421" cy="2031325"/>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Magnetometry deals with</a:t>
            </a:r>
            <a:r>
              <a:rPr lang="en-US" dirty="0">
                <a:latin typeface="CMU Serif Roman" panose="02000603000000000000" pitchFamily="2" charset="0"/>
                <a:ea typeface="CMU Serif Roman" panose="02000603000000000000" pitchFamily="2" charset="0"/>
                <a:cs typeface="CMU Serif Roman" panose="02000603000000000000" pitchFamily="2" charset="0"/>
              </a:rPr>
              <a:t> the measurement of magnetic </a:t>
            </a:r>
            <a:r>
              <a:rPr lang="en-US" dirty="0">
                <a:latin typeface="CMU Serif Roman" panose="02000603000000000000" pitchFamily="2" charset="0"/>
                <a:ea typeface="CMU Serif Roman" panose="02000603000000000000" pitchFamily="2" charset="0"/>
                <a:cs typeface="CMU Serif Roman" panose="02000603000000000000" pitchFamily="2" charset="0"/>
              </a:rPr>
              <a:t>fields. It has applications in</a:t>
            </a:r>
          </a:p>
          <a:p>
            <a:pPr marL="285750" indent="-285750">
              <a:buFontTx/>
              <a:buChar char="-"/>
            </a:pPr>
            <a:r>
              <a:rPr lang="en-US" dirty="0">
                <a:latin typeface="CMU Serif Roman" panose="02000603000000000000" pitchFamily="2" charset="0"/>
                <a:ea typeface="CMU Serif Roman" panose="02000603000000000000" pitchFamily="2" charset="0"/>
                <a:cs typeface="CMU Serif Roman" panose="02000603000000000000" pitchFamily="2" charset="0"/>
              </a:rPr>
              <a:t>Archaeology</a:t>
            </a:r>
          </a:p>
          <a:p>
            <a:pPr marL="285750" indent="-285750">
              <a:buFontTx/>
              <a:buChar char="-"/>
            </a:pPr>
            <a:r>
              <a:rPr lang="en-US" dirty="0">
                <a:latin typeface="CMU Serif Roman" panose="02000603000000000000" pitchFamily="2" charset="0"/>
                <a:ea typeface="CMU Serif Roman" panose="02000603000000000000" pitchFamily="2" charset="0"/>
                <a:cs typeface="CMU Serif Roman" panose="02000603000000000000" pitchFamily="2" charset="0"/>
              </a:rPr>
              <a:t>Geophysics </a:t>
            </a:r>
          </a:p>
          <a:p>
            <a:pPr marL="285750" indent="-285750">
              <a:buFontTx/>
              <a:buChar char="-"/>
            </a:pPr>
            <a:r>
              <a:rPr lang="en-US" dirty="0">
                <a:latin typeface="CMU Serif Roman" panose="02000603000000000000" pitchFamily="2" charset="0"/>
                <a:ea typeface="CMU Serif Roman" panose="02000603000000000000" pitchFamily="2" charset="0"/>
                <a:cs typeface="CMU Serif Roman" panose="02000603000000000000" pitchFamily="2" charset="0"/>
              </a:rPr>
              <a:t>Medical </a:t>
            </a:r>
            <a:r>
              <a:rPr lang="en-US" dirty="0">
                <a:latin typeface="CMU Serif Roman" panose="02000603000000000000" pitchFamily="2" charset="0"/>
                <a:ea typeface="CMU Serif Roman" panose="02000603000000000000" pitchFamily="2" charset="0"/>
                <a:cs typeface="CMU Serif Roman" panose="02000603000000000000" pitchFamily="2" charset="0"/>
              </a:rPr>
              <a:t>Imaging (MRI)</a:t>
            </a:r>
          </a:p>
          <a:p>
            <a:pPr marL="285750" indent="-285750">
              <a:buFontTx/>
              <a:buChar char="-"/>
            </a:pPr>
            <a:endParaRPr lang="en-US" dirty="0"/>
          </a:p>
          <a:p>
            <a:pPr marL="285750" indent="-285750">
              <a:buFontTx/>
              <a:buChar char="-"/>
            </a:pPr>
            <a:endParaRPr lang="en-US" dirty="0"/>
          </a:p>
          <a:p>
            <a:endParaRPr lang="en-US" dirty="0"/>
          </a:p>
        </p:txBody>
      </p:sp>
      <p:sp>
        <p:nvSpPr>
          <p:cNvPr id="11" name="TextBox 10">
            <a:extLst>
              <a:ext uri="{FF2B5EF4-FFF2-40B4-BE49-F238E27FC236}">
                <a16:creationId xmlns:a16="http://schemas.microsoft.com/office/drawing/2014/main" id="{95EC15AB-F4C2-6DE9-B953-D61027185619}"/>
              </a:ext>
            </a:extLst>
          </p:cNvPr>
          <p:cNvSpPr txBox="1"/>
          <p:nvPr/>
        </p:nvSpPr>
        <p:spPr>
          <a:xfrm>
            <a:off x="4832744" y="2539330"/>
            <a:ext cx="6899910" cy="313932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Magnetometers assume a linear relationship between the magnetic field strength and frequency difference between split spectral lines.</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The linear relationship is used in practice for important equations such as the Larmor equation, which is especially important in MRI.</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Many high-precision magnetometers assume a linear relationship between frequency and magnetic field, which means that all corrections discussed in this work serve as methods of eliminating sources of uncertainty from high-precision measurements!</a:t>
            </a:r>
          </a:p>
        </p:txBody>
      </p:sp>
    </p:spTree>
    <p:extLst>
      <p:ext uri="{BB962C8B-B14F-4D97-AF65-F5344CB8AC3E}">
        <p14:creationId xmlns:p14="http://schemas.microsoft.com/office/powerpoint/2010/main" val="1317319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8631D-BF3F-CFFD-160C-6EBC92CF135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0FCF9BF-60CD-CF8D-9BEE-B19269BB5469}"/>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269A888E-CB6E-77C1-5BF7-E724AA2E8665}"/>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8</a:t>
            </a:fld>
            <a:endParaRPr lang="en-CA" sz="1600" b="1" dirty="0">
              <a:solidFill>
                <a:schemeClr val="tx1"/>
              </a:solidFill>
            </a:endParaRPr>
          </a:p>
        </p:txBody>
      </p:sp>
      <p:sp>
        <p:nvSpPr>
          <p:cNvPr id="3" name="Rectangle 2">
            <a:extLst>
              <a:ext uri="{FF2B5EF4-FFF2-40B4-BE49-F238E27FC236}">
                <a16:creationId xmlns:a16="http://schemas.microsoft.com/office/drawing/2014/main" id="{D8A0190C-1C62-64C4-AC91-146CD6B7C209}"/>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A3C4F8-EA92-232A-1EA8-2D4A676D62BB}"/>
              </a:ext>
            </a:extLst>
          </p:cNvPr>
          <p:cNvSpPr>
            <a:spLocks noGrp="1"/>
          </p:cNvSpPr>
          <p:nvPr>
            <p:ph type="title"/>
          </p:nvPr>
        </p:nvSpPr>
        <p:spPr>
          <a:xfrm>
            <a:off x="-2" y="-130678"/>
            <a:ext cx="1113282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What about the quadratic Zeeman effect?</a:t>
            </a:r>
          </a:p>
        </p:txBody>
      </p:sp>
      <p:sp>
        <p:nvSpPr>
          <p:cNvPr id="7" name="Rectangle 6">
            <a:extLst>
              <a:ext uri="{FF2B5EF4-FFF2-40B4-BE49-F238E27FC236}">
                <a16:creationId xmlns:a16="http://schemas.microsoft.com/office/drawing/2014/main" id="{E9C4975D-2362-3EE1-7F24-179E66083CB9}"/>
              </a:ext>
            </a:extLst>
          </p:cNvPr>
          <p:cNvSpPr/>
          <p:nvPr/>
        </p:nvSpPr>
        <p:spPr>
          <a:xfrm>
            <a:off x="4638507" y="1356284"/>
            <a:ext cx="2089432" cy="89891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6F44A7F-CB2D-4C2B-B82A-A0F5B7313322}"/>
              </a:ext>
            </a:extLst>
          </p:cNvPr>
          <p:cNvCxnSpPr>
            <a:cxnSpLocks/>
          </p:cNvCxnSpPr>
          <p:nvPr/>
        </p:nvCxnSpPr>
        <p:spPr>
          <a:xfrm>
            <a:off x="6878602" y="1765178"/>
            <a:ext cx="13624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C308BF1-F6A0-DDC9-EC91-3511DAE122B8}"/>
                  </a:ext>
                </a:extLst>
              </p:cNvPr>
              <p:cNvSpPr txBox="1"/>
              <p:nvPr/>
            </p:nvSpPr>
            <p:spPr>
              <a:xfrm>
                <a:off x="171450" y="2623436"/>
                <a:ext cx="6707152" cy="2031325"/>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Quadratic Zeeman effect is only dependent on the expectation value of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2</m:t>
                        </m:r>
                      </m:sup>
                    </m:sSup>
                  </m:oMath>
                </a14:m>
                <a:r>
                  <a:rPr lang="en-US" dirty="0">
                    <a:latin typeface="CMU Serif Roman" panose="02000603000000000000" pitchFamily="2" charset="0"/>
                    <a:ea typeface="CMU Serif Roman" panose="02000603000000000000" pitchFamily="2" charset="0"/>
                    <a:cs typeface="CMU Serif Roman" panose="02000603000000000000" pitchFamily="2" charset="0"/>
                  </a:rPr>
                  <a:t> and thus has no dependance on magnetic quantum number. This means there is no additional energy splitting!</a:t>
                </a:r>
              </a:p>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The difference in energy remains unchanged, but the energy is linearly shifted upwards or downwards proportional to </a:t>
                </a:r>
              </a:p>
            </p:txBody>
          </p:sp>
        </mc:Choice>
        <mc:Fallback>
          <p:sp>
            <p:nvSpPr>
              <p:cNvPr id="14" name="TextBox 13">
                <a:extLst>
                  <a:ext uri="{FF2B5EF4-FFF2-40B4-BE49-F238E27FC236}">
                    <a16:creationId xmlns:a16="http://schemas.microsoft.com/office/drawing/2014/main" id="{4C308BF1-F6A0-DDC9-EC91-3511DAE122B8}"/>
                  </a:ext>
                </a:extLst>
              </p:cNvPr>
              <p:cNvSpPr txBox="1">
                <a:spLocks noRot="1" noChangeAspect="1" noMove="1" noResize="1" noEditPoints="1" noAdjustHandles="1" noChangeArrowheads="1" noChangeShapeType="1" noTextEdit="1"/>
              </p:cNvSpPr>
              <p:nvPr/>
            </p:nvSpPr>
            <p:spPr>
              <a:xfrm>
                <a:off x="171450" y="2623436"/>
                <a:ext cx="6707152" cy="2031325"/>
              </a:xfrm>
              <a:prstGeom prst="rect">
                <a:avLst/>
              </a:prstGeom>
              <a:blipFill>
                <a:blip r:embed="rId3"/>
                <a:stretch>
                  <a:fillRect l="-756" t="-1242" b="-4348"/>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E05A0CFC-244A-AB6C-5882-3D80ABC39B27}"/>
              </a:ext>
            </a:extLst>
          </p:cNvPr>
          <p:cNvPicPr>
            <a:picLocks noChangeAspect="1"/>
          </p:cNvPicPr>
          <p:nvPr/>
        </p:nvPicPr>
        <p:blipFill>
          <a:blip r:embed="rId4"/>
          <a:stretch>
            <a:fillRect/>
          </a:stretch>
        </p:blipFill>
        <p:spPr>
          <a:xfrm rot="16200000">
            <a:off x="7403311" y="1522245"/>
            <a:ext cx="4298683" cy="5563002"/>
          </a:xfrm>
          <a:prstGeom prst="rect">
            <a:avLst/>
          </a:prstGeom>
        </p:spPr>
      </p:pic>
      <p:pic>
        <p:nvPicPr>
          <p:cNvPr id="21" name="Picture 20">
            <a:extLst>
              <a:ext uri="{FF2B5EF4-FFF2-40B4-BE49-F238E27FC236}">
                <a16:creationId xmlns:a16="http://schemas.microsoft.com/office/drawing/2014/main" id="{7BEB4954-8D60-1000-74CF-ACFCC06B84E3}"/>
              </a:ext>
            </a:extLst>
          </p:cNvPr>
          <p:cNvPicPr>
            <a:picLocks noChangeAspect="1"/>
          </p:cNvPicPr>
          <p:nvPr/>
        </p:nvPicPr>
        <p:blipFill>
          <a:blip r:embed="rId5"/>
          <a:stretch>
            <a:fillRect/>
          </a:stretch>
        </p:blipFill>
        <p:spPr>
          <a:xfrm>
            <a:off x="5804867" y="4332261"/>
            <a:ext cx="260350" cy="203200"/>
          </a:xfrm>
          <a:prstGeom prst="rect">
            <a:avLst/>
          </a:prstGeom>
        </p:spPr>
      </p:pic>
      <p:sp>
        <p:nvSpPr>
          <p:cNvPr id="22" name="TextBox 21">
            <a:extLst>
              <a:ext uri="{FF2B5EF4-FFF2-40B4-BE49-F238E27FC236}">
                <a16:creationId xmlns:a16="http://schemas.microsoft.com/office/drawing/2014/main" id="{326B497E-5D33-9D35-6517-6AFC99310D62}"/>
              </a:ext>
            </a:extLst>
          </p:cNvPr>
          <p:cNvSpPr txBox="1"/>
          <p:nvPr/>
        </p:nvSpPr>
        <p:spPr>
          <a:xfrm>
            <a:off x="171450" y="4984926"/>
            <a:ext cx="6707152"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The effect is still significant and plays a role in the higher order effects discussed later.</a:t>
            </a:r>
          </a:p>
        </p:txBody>
      </p:sp>
      <p:pic>
        <p:nvPicPr>
          <p:cNvPr id="24" name="Picture 23">
            <a:extLst>
              <a:ext uri="{FF2B5EF4-FFF2-40B4-BE49-F238E27FC236}">
                <a16:creationId xmlns:a16="http://schemas.microsoft.com/office/drawing/2014/main" id="{84826FF7-C18E-63D7-2811-6444B073479E}"/>
              </a:ext>
            </a:extLst>
          </p:cNvPr>
          <p:cNvPicPr>
            <a:picLocks noChangeAspect="1"/>
          </p:cNvPicPr>
          <p:nvPr/>
        </p:nvPicPr>
        <p:blipFill>
          <a:blip r:embed="rId6"/>
          <a:stretch>
            <a:fillRect/>
          </a:stretch>
        </p:blipFill>
        <p:spPr>
          <a:xfrm>
            <a:off x="259332" y="1455500"/>
            <a:ext cx="6468607" cy="700477"/>
          </a:xfrm>
          <a:prstGeom prst="rect">
            <a:avLst/>
          </a:prstGeom>
        </p:spPr>
      </p:pic>
      <p:pic>
        <p:nvPicPr>
          <p:cNvPr id="25" name="Picture 24">
            <a:extLst>
              <a:ext uri="{FF2B5EF4-FFF2-40B4-BE49-F238E27FC236}">
                <a16:creationId xmlns:a16="http://schemas.microsoft.com/office/drawing/2014/main" id="{D6CEC2C6-418C-77EF-73E5-6C08DF357F72}"/>
              </a:ext>
            </a:extLst>
          </p:cNvPr>
          <p:cNvPicPr>
            <a:picLocks noChangeAspect="1"/>
          </p:cNvPicPr>
          <p:nvPr/>
        </p:nvPicPr>
        <p:blipFill>
          <a:blip r:embed="rId7"/>
          <a:stretch>
            <a:fillRect/>
          </a:stretch>
        </p:blipFill>
        <p:spPr>
          <a:xfrm>
            <a:off x="8391670" y="1337305"/>
            <a:ext cx="3429798" cy="817099"/>
          </a:xfrm>
          <a:prstGeom prst="rect">
            <a:avLst/>
          </a:prstGeom>
        </p:spPr>
      </p:pic>
    </p:spTree>
    <p:extLst>
      <p:ext uri="{BB962C8B-B14F-4D97-AF65-F5344CB8AC3E}">
        <p14:creationId xmlns:p14="http://schemas.microsoft.com/office/powerpoint/2010/main" val="427864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279A8-4521-E617-F60F-61F2FCA1FF7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6FD850B-F307-3549-9801-F0F655BC33CD}"/>
              </a:ext>
            </a:extLst>
          </p:cNvPr>
          <p:cNvSpPr/>
          <p:nvPr/>
        </p:nvSpPr>
        <p:spPr>
          <a:xfrm>
            <a:off x="0" y="6439437"/>
            <a:ext cx="12192000" cy="418563"/>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Calculating the Zeeman effect beyond first order in </a:t>
            </a:r>
            <a:r>
              <a:rPr lang="en-CA" sz="1600" b="1" baseline="30000"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3</a:t>
            </a:r>
            <a:r>
              <a:rPr lang="en-CA" sz="1600" b="1" dirty="0">
                <a:solidFill>
                  <a:schemeClr val="tx1"/>
                </a:solidFill>
                <a:latin typeface="CMU Serif Roman" panose="02000603000000000000" pitchFamily="2" charset="0"/>
                <a:ea typeface="CMU Serif Roman" panose="02000603000000000000" pitchFamily="2" charset="0"/>
                <a:cs typeface="CMU Serif Roman" panose="02000603000000000000" pitchFamily="2" charset="0"/>
              </a:rPr>
              <a:t>He | Evan M.R. Petrimoulx, University of Windsor</a:t>
            </a:r>
            <a:endParaRPr lang="en-US" sz="1600" b="1" dirty="0">
              <a:solidFill>
                <a:schemeClr val="tx1"/>
              </a:solidFill>
            </a:endParaRPr>
          </a:p>
        </p:txBody>
      </p:sp>
      <p:sp>
        <p:nvSpPr>
          <p:cNvPr id="6" name="Slide Number Placeholder 5">
            <a:extLst>
              <a:ext uri="{FF2B5EF4-FFF2-40B4-BE49-F238E27FC236}">
                <a16:creationId xmlns:a16="http://schemas.microsoft.com/office/drawing/2014/main" id="{30130AF6-FE43-B549-FED4-CE68F8CD7AF0}"/>
              </a:ext>
            </a:extLst>
          </p:cNvPr>
          <p:cNvSpPr>
            <a:spLocks noGrp="1"/>
          </p:cNvSpPr>
          <p:nvPr>
            <p:ph type="sldNum" sz="quarter" idx="12"/>
          </p:nvPr>
        </p:nvSpPr>
        <p:spPr>
          <a:xfrm>
            <a:off x="11732654" y="6453088"/>
            <a:ext cx="459346" cy="365125"/>
          </a:xfrm>
        </p:spPr>
        <p:txBody>
          <a:bodyPr/>
          <a:lstStyle/>
          <a:p>
            <a:fld id="{3BDB0F0D-479C-40DB-80CC-0EBCDF2D95DD}" type="slidenum">
              <a:rPr lang="en-CA" sz="1600" b="1" smtClean="0">
                <a:solidFill>
                  <a:schemeClr val="tx1"/>
                </a:solidFill>
              </a:rPr>
              <a:t>9</a:t>
            </a:fld>
            <a:endParaRPr lang="en-CA" sz="1600" b="1" dirty="0">
              <a:solidFill>
                <a:schemeClr val="tx1"/>
              </a:solidFill>
            </a:endParaRPr>
          </a:p>
        </p:txBody>
      </p:sp>
      <p:sp>
        <p:nvSpPr>
          <p:cNvPr id="3" name="Rectangle 2">
            <a:extLst>
              <a:ext uri="{FF2B5EF4-FFF2-40B4-BE49-F238E27FC236}">
                <a16:creationId xmlns:a16="http://schemas.microsoft.com/office/drawing/2014/main" id="{E45D756F-A8D4-E151-4FE5-8675D822B317}"/>
              </a:ext>
            </a:extLst>
          </p:cNvPr>
          <p:cNvSpPr/>
          <p:nvPr/>
        </p:nvSpPr>
        <p:spPr>
          <a:xfrm>
            <a:off x="0" y="0"/>
            <a:ext cx="12192000" cy="104318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C0E0CB-A8A3-23C1-9F23-F503CB6BC3F3}"/>
              </a:ext>
            </a:extLst>
          </p:cNvPr>
          <p:cNvSpPr>
            <a:spLocks noGrp="1"/>
          </p:cNvSpPr>
          <p:nvPr>
            <p:ph type="title"/>
          </p:nvPr>
        </p:nvSpPr>
        <p:spPr>
          <a:xfrm>
            <a:off x="-2" y="-141188"/>
            <a:ext cx="11269982" cy="1325563"/>
          </a:xfrm>
        </p:spPr>
        <p:txBody>
          <a:bodyPr>
            <a:norm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The magnetic dipole moment operator</a:t>
            </a:r>
          </a:p>
        </p:txBody>
      </p:sp>
      <p:sp>
        <p:nvSpPr>
          <p:cNvPr id="5" name="TextBox 4">
            <a:extLst>
              <a:ext uri="{FF2B5EF4-FFF2-40B4-BE49-F238E27FC236}">
                <a16:creationId xmlns:a16="http://schemas.microsoft.com/office/drawing/2014/main" id="{471DDB9D-71E4-622E-91AD-5A8E10F10D52}"/>
              </a:ext>
            </a:extLst>
          </p:cNvPr>
          <p:cNvSpPr txBox="1"/>
          <p:nvPr/>
        </p:nvSpPr>
        <p:spPr>
          <a:xfrm>
            <a:off x="111293" y="1184375"/>
            <a:ext cx="11836066" cy="646331"/>
          </a:xfrm>
          <a:prstGeom prst="rect">
            <a:avLst/>
          </a:prstGeom>
          <a:noFill/>
        </p:spPr>
        <p:txBody>
          <a:bodyPr wrap="square">
            <a:sp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The magnetic dipole moment operator represents the interaction of a magnetic dipole moment with an external magnetic field. It is described via the following equation:</a:t>
            </a:r>
          </a:p>
        </p:txBody>
      </p:sp>
      <p:sp>
        <p:nvSpPr>
          <p:cNvPr id="9" name="TextBox 8">
            <a:extLst>
              <a:ext uri="{FF2B5EF4-FFF2-40B4-BE49-F238E27FC236}">
                <a16:creationId xmlns:a16="http://schemas.microsoft.com/office/drawing/2014/main" id="{BDD99689-1E5A-3901-5E33-3BDDD58FFFDF}"/>
              </a:ext>
            </a:extLst>
          </p:cNvPr>
          <p:cNvSpPr txBox="1"/>
          <p:nvPr/>
        </p:nvSpPr>
        <p:spPr>
          <a:xfrm>
            <a:off x="111293" y="3024389"/>
            <a:ext cx="12013651" cy="1200329"/>
          </a:xfrm>
          <a:prstGeom prst="rect">
            <a:avLst/>
          </a:prstGeom>
          <a:noFill/>
        </p:spPr>
        <p:txBody>
          <a:bodyPr wrap="square" rtlCol="0">
            <a:spAutoFit/>
          </a:bodyPr>
          <a:lstStyle/>
          <a:p>
            <a:r>
              <a:rPr lang="en-CA" dirty="0">
                <a:latin typeface="CMU Serif Roman" panose="02000603000000000000" pitchFamily="2" charset="0"/>
                <a:ea typeface="CMU Serif Roman" panose="02000603000000000000" pitchFamily="2" charset="0"/>
                <a:cs typeface="CMU Serif Roman" panose="02000603000000000000" pitchFamily="2" charset="0"/>
              </a:rPr>
              <a:t>Where the second term in the brackets accounts for the relativistic correction to the kinetic energy of the electron, and the third term is the potential energy due to the Coulomb interaction between the electron and the nucleus. The first term corresponds to the ordinary Zeeman Effect.</a:t>
            </a: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endParaRPr lang="en-US" dirty="0"/>
          </a:p>
        </p:txBody>
      </p:sp>
      <p:sp>
        <p:nvSpPr>
          <p:cNvPr id="11" name="TextBox 10">
            <a:extLst>
              <a:ext uri="{FF2B5EF4-FFF2-40B4-BE49-F238E27FC236}">
                <a16:creationId xmlns:a16="http://schemas.microsoft.com/office/drawing/2014/main" id="{4F701353-F772-3AC9-3860-6A3AB7BDF15D}"/>
              </a:ext>
            </a:extLst>
          </p:cNvPr>
          <p:cNvSpPr txBox="1"/>
          <p:nvPr/>
        </p:nvSpPr>
        <p:spPr>
          <a:xfrm>
            <a:off x="111293" y="4547966"/>
            <a:ext cx="2481943" cy="646331"/>
          </a:xfrm>
          <a:prstGeom prst="rect">
            <a:avLst/>
          </a:prstGeom>
          <a:noFill/>
        </p:spPr>
        <p:txBody>
          <a:bodyPr wrap="square" rtlCol="0">
            <a:spAutoFit/>
          </a:bodyPr>
          <a:lstStyle/>
          <a:p>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r>
              <a:rPr lang="en-US" dirty="0">
                <a:latin typeface="CMU Serif Roman" panose="02000603000000000000" pitchFamily="2" charset="0"/>
                <a:ea typeface="CMU Serif Roman" panose="02000603000000000000" pitchFamily="2" charset="0"/>
                <a:cs typeface="CMU Serif Roman" panose="02000603000000000000" pitchFamily="2" charset="0"/>
              </a:rPr>
              <a:t>The Bohr magneton. </a:t>
            </a:r>
          </a:p>
        </p:txBody>
      </p:sp>
      <p:pic>
        <p:nvPicPr>
          <p:cNvPr id="7" name="Picture 6">
            <a:extLst>
              <a:ext uri="{FF2B5EF4-FFF2-40B4-BE49-F238E27FC236}">
                <a16:creationId xmlns:a16="http://schemas.microsoft.com/office/drawing/2014/main" id="{5BD46A67-8EB6-0902-445A-302D76E37F87}"/>
              </a:ext>
            </a:extLst>
          </p:cNvPr>
          <p:cNvPicPr>
            <a:picLocks noChangeAspect="1"/>
          </p:cNvPicPr>
          <p:nvPr/>
        </p:nvPicPr>
        <p:blipFill>
          <a:blip r:embed="rId3"/>
          <a:stretch>
            <a:fillRect/>
          </a:stretch>
        </p:blipFill>
        <p:spPr>
          <a:xfrm>
            <a:off x="3395663" y="2033252"/>
            <a:ext cx="5400674" cy="689612"/>
          </a:xfrm>
          <a:prstGeom prst="rect">
            <a:avLst/>
          </a:prstGeom>
        </p:spPr>
      </p:pic>
      <p:pic>
        <p:nvPicPr>
          <p:cNvPr id="12" name="Picture 11">
            <a:extLst>
              <a:ext uri="{FF2B5EF4-FFF2-40B4-BE49-F238E27FC236}">
                <a16:creationId xmlns:a16="http://schemas.microsoft.com/office/drawing/2014/main" id="{A2BDF08A-80F1-AFD0-233B-9C6CBFE555D2}"/>
              </a:ext>
            </a:extLst>
          </p:cNvPr>
          <p:cNvPicPr>
            <a:picLocks noChangeAspect="1"/>
          </p:cNvPicPr>
          <p:nvPr/>
        </p:nvPicPr>
        <p:blipFill>
          <a:blip r:embed="rId4"/>
          <a:stretch>
            <a:fillRect/>
          </a:stretch>
        </p:blipFill>
        <p:spPr>
          <a:xfrm>
            <a:off x="9430460" y="4289142"/>
            <a:ext cx="1808842" cy="338175"/>
          </a:xfrm>
          <a:prstGeom prst="rect">
            <a:avLst/>
          </a:prstGeom>
        </p:spPr>
      </p:pic>
      <p:sp>
        <p:nvSpPr>
          <p:cNvPr id="13" name="TextBox 12">
            <a:extLst>
              <a:ext uri="{FF2B5EF4-FFF2-40B4-BE49-F238E27FC236}">
                <a16:creationId xmlns:a16="http://schemas.microsoft.com/office/drawing/2014/main" id="{0A1A037D-9FFA-DC5D-65F3-A9713E795019}"/>
              </a:ext>
            </a:extLst>
          </p:cNvPr>
          <p:cNvSpPr txBox="1"/>
          <p:nvPr/>
        </p:nvSpPr>
        <p:spPr>
          <a:xfrm>
            <a:off x="9093909" y="4739040"/>
            <a:ext cx="2481943" cy="646331"/>
          </a:xfrm>
          <a:prstGeom prst="rect">
            <a:avLst/>
          </a:prstGeom>
          <a:noFill/>
        </p:spPr>
        <p:txBody>
          <a:bodyPr wrap="squar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Relation to magnetic quantum number.</a:t>
            </a:r>
          </a:p>
        </p:txBody>
      </p:sp>
      <p:pic>
        <p:nvPicPr>
          <p:cNvPr id="14" name="Picture 13">
            <a:extLst>
              <a:ext uri="{FF2B5EF4-FFF2-40B4-BE49-F238E27FC236}">
                <a16:creationId xmlns:a16="http://schemas.microsoft.com/office/drawing/2014/main" id="{1BDF74C0-F95D-DAD4-BA4C-E2F3FAA983A0}"/>
              </a:ext>
            </a:extLst>
          </p:cNvPr>
          <p:cNvPicPr>
            <a:picLocks noChangeAspect="1"/>
          </p:cNvPicPr>
          <p:nvPr/>
        </p:nvPicPr>
        <p:blipFill>
          <a:blip r:embed="rId5"/>
          <a:stretch>
            <a:fillRect/>
          </a:stretch>
        </p:blipFill>
        <p:spPr>
          <a:xfrm>
            <a:off x="531647" y="4289142"/>
            <a:ext cx="1150008" cy="582774"/>
          </a:xfrm>
          <a:prstGeom prst="rect">
            <a:avLst/>
          </a:prstGeom>
        </p:spPr>
      </p:pic>
      <p:pic>
        <p:nvPicPr>
          <p:cNvPr id="15" name="Picture 14">
            <a:extLst>
              <a:ext uri="{FF2B5EF4-FFF2-40B4-BE49-F238E27FC236}">
                <a16:creationId xmlns:a16="http://schemas.microsoft.com/office/drawing/2014/main" id="{2350D9C2-C0FE-C9F1-5569-1E788C5CE61E}"/>
              </a:ext>
            </a:extLst>
          </p:cNvPr>
          <p:cNvPicPr>
            <a:picLocks noChangeAspect="1"/>
          </p:cNvPicPr>
          <p:nvPr/>
        </p:nvPicPr>
        <p:blipFill>
          <a:blip r:embed="rId6"/>
          <a:stretch>
            <a:fillRect/>
          </a:stretch>
        </p:blipFill>
        <p:spPr>
          <a:xfrm>
            <a:off x="111293" y="5882016"/>
            <a:ext cx="4604515" cy="470079"/>
          </a:xfrm>
          <a:prstGeom prst="rect">
            <a:avLst/>
          </a:prstGeom>
        </p:spPr>
      </p:pic>
    </p:spTree>
    <p:extLst>
      <p:ext uri="{BB962C8B-B14F-4D97-AF65-F5344CB8AC3E}">
        <p14:creationId xmlns:p14="http://schemas.microsoft.com/office/powerpoint/2010/main" val="1024088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1916</TotalTime>
  <Words>2367</Words>
  <Application>Microsoft Macintosh PowerPoint</Application>
  <PresentationFormat>Widescreen</PresentationFormat>
  <Paragraphs>279</Paragraphs>
  <Slides>31</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Arial</vt:lpstr>
      <vt:lpstr>Cambria Math</vt:lpstr>
      <vt:lpstr>CMU Serif Roman</vt:lpstr>
      <vt:lpstr>CMU Serif Roman</vt:lpstr>
      <vt:lpstr>Office Theme</vt:lpstr>
      <vt:lpstr>Calculating the Zeeman effect beyond first order in 3He+</vt:lpstr>
      <vt:lpstr>PowerPoint Presentation</vt:lpstr>
      <vt:lpstr>Motivation for the project</vt:lpstr>
      <vt:lpstr>What is the Zeeman effect?</vt:lpstr>
      <vt:lpstr>What is the Zeeman effect?</vt:lpstr>
      <vt:lpstr>Not the whole story:</vt:lpstr>
      <vt:lpstr>Applications to Magnetometry</vt:lpstr>
      <vt:lpstr>What about the quadratic Zeeman effect?</vt:lpstr>
      <vt:lpstr>The magnetic dipole moment operator</vt:lpstr>
      <vt:lpstr>The magnetic dipole moment operator cont’d</vt:lpstr>
      <vt:lpstr>Including the nuclear Zeeman effect:</vt:lpstr>
      <vt:lpstr>Including the nuclear Zeeman effect cont’d:</vt:lpstr>
      <vt:lpstr>Perturbation Theory</vt:lpstr>
      <vt:lpstr>Perturbation Theory cont’d</vt:lpstr>
      <vt:lpstr>First-order perturbation theory:</vt:lpstr>
      <vt:lpstr>Recursion Relations: </vt:lpstr>
      <vt:lpstr>Recursion Relations:</vt:lpstr>
      <vt:lpstr>Recursion Relations:</vt:lpstr>
      <vt:lpstr>Recursion Relations cont’d:</vt:lpstr>
      <vt:lpstr>Recursion Relations cont’d:</vt:lpstr>
      <vt:lpstr>Double perturbation theory</vt:lpstr>
      <vt:lpstr>Double perturbation theory cont’d</vt:lpstr>
      <vt:lpstr>Double perturbation theory cont’d</vt:lpstr>
      <vt:lpstr>The Dalgarno interchange theorem:</vt:lpstr>
      <vt:lpstr>Relativistic Corrections:</vt:lpstr>
      <vt:lpstr>Result Verification:</vt:lpstr>
      <vt:lpstr>Analysis of Results:</vt:lpstr>
      <vt:lpstr>Analysis of Results:</vt:lpstr>
      <vt:lpstr>Impact:</vt:lpstr>
      <vt:lpstr>Future Work:</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Evan Petrimoulx</dc:creator>
  <cp:lastModifiedBy>Evan Petrimoulx</cp:lastModifiedBy>
  <cp:revision>23</cp:revision>
  <dcterms:created xsi:type="dcterms:W3CDTF">2025-03-30T18:10:01Z</dcterms:created>
  <dcterms:modified xsi:type="dcterms:W3CDTF">2025-04-01T02:07:00Z</dcterms:modified>
</cp:coreProperties>
</file>